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5"/>
  </p:notesMasterIdLst>
  <p:sldIdLst>
    <p:sldId id="260" r:id="rId2"/>
    <p:sldId id="262" r:id="rId3"/>
    <p:sldId id="278" r:id="rId4"/>
    <p:sldId id="291" r:id="rId5"/>
    <p:sldId id="292" r:id="rId6"/>
    <p:sldId id="293" r:id="rId7"/>
    <p:sldId id="294" r:id="rId8"/>
    <p:sldId id="295" r:id="rId9"/>
    <p:sldId id="297" r:id="rId10"/>
    <p:sldId id="298" r:id="rId11"/>
    <p:sldId id="296" r:id="rId12"/>
    <p:sldId id="266" r:id="rId13"/>
    <p:sldId id="299" r:id="rId14"/>
    <p:sldId id="300" r:id="rId15"/>
    <p:sldId id="283" r:id="rId16"/>
    <p:sldId id="309" r:id="rId17"/>
    <p:sldId id="302" r:id="rId18"/>
    <p:sldId id="303" r:id="rId19"/>
    <p:sldId id="304" r:id="rId20"/>
    <p:sldId id="305" r:id="rId21"/>
    <p:sldId id="306" r:id="rId22"/>
    <p:sldId id="307" r:id="rId23"/>
    <p:sldId id="301" r:id="rId24"/>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0426"/>
  </p:normalViewPr>
  <p:slideViewPr>
    <p:cSldViewPr snapToGrid="0">
      <p:cViewPr varScale="1">
        <p:scale>
          <a:sx n="104" d="100"/>
          <a:sy n="104" d="100"/>
        </p:scale>
        <p:origin x="1416"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360zhijia.com/anquan/437148.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63887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20556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短途，通过光纤，光子在空气中会受到气体分子的影响从而影响偏振</a:t>
            </a:r>
            <a:endParaRPr lang="en-US" altLang="zh-CN" dirty="0"/>
          </a:p>
          <a:p>
            <a:r>
              <a:rPr lang="en-US" altLang="zh-CN" dirty="0"/>
              <a:t>2.</a:t>
            </a:r>
            <a:r>
              <a:rPr lang="zh-CN" altLang="en-US" sz="1200" b="0" i="0" u="none" strike="noStrike" kern="1200" dirty="0">
                <a:solidFill>
                  <a:schemeClr val="tx1"/>
                </a:solidFill>
                <a:effectLst/>
                <a:latin typeface="+mn-lt"/>
                <a:ea typeface="+mn-ea"/>
                <a:cs typeface="+mn-cs"/>
              </a:rPr>
              <a:t>密钥长度必须大于待加密的明文长度的随机序列（由一次一密所限制）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量子密码在理想状态下可以确保密钥的安全性，但实际上量子密码系统绝对达不到理想状态，例如单粒子探测效率不是百分百的，它会产生传输损耗，各种器件不完善等等问题，这些非理想漏洞就可能被窃听者用来窃取密钥</a:t>
            </a:r>
            <a:endParaRPr lang="en-US" altLang="zh-CN"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91057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67241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8660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077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基于</a:t>
            </a:r>
            <a:r>
              <a:rPr lang="en-US" altLang="zh-CN" sz="1200" b="0" i="0" u="none" strike="noStrike" kern="1200" dirty="0">
                <a:solidFill>
                  <a:schemeClr val="tx1"/>
                </a:solidFill>
                <a:effectLst/>
                <a:latin typeface="+mn-lt"/>
                <a:ea typeface="+mn-ea"/>
                <a:cs typeface="+mn-cs"/>
              </a:rPr>
              <a:t>hash</a:t>
            </a:r>
            <a:r>
              <a:rPr lang="zh-CN" altLang="en-US" sz="1200" b="0" i="0" u="none" strike="noStrike" kern="1200" dirty="0">
                <a:solidFill>
                  <a:schemeClr val="tx1"/>
                </a:solidFill>
                <a:effectLst/>
                <a:latin typeface="+mn-lt"/>
                <a:ea typeface="+mn-ea"/>
                <a:cs typeface="+mn-cs"/>
              </a:rPr>
              <a:t>的后量子密码的安全性依赖于没有有效的量子算法能快速找到哈希函数的碰撞，因此输出长度足够长的基于哈希的构造可以抵抗量子计算机攻击。此外，基于哈希的数字签名算法的安全性不依赖某一个特定的哈希函数。即使目前使用的某些哈希函数被攻破，则可以用更安全的哈希函数直接代替被攻破的哈希函数。</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基于编码的后量子密码的安全性依赖于</a:t>
            </a:r>
            <a:r>
              <a:rPr lang="zh-CN" altLang="en-US" sz="1200" dirty="0">
                <a:solidFill>
                  <a:schemeClr val="bg1">
                    <a:lumMod val="50000"/>
                  </a:schemeClr>
                </a:solidFill>
              </a:rPr>
              <a:t>使用错误纠正码对加入的随机性错误进行纠正和计算，量子计算机对此没有很好的办法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多变量的后量子密码的安全性依赖于求解非线性方程组的困难程度，即多变量二次多项式问题。该问题被证明为非确定性多项式时间困难。目前没有已知的经典和量子算法可以快速求解有限域上的多变量方程组。</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基于格的后量子密码的安全性依赖于求解格中问题的困难性。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由于其计算速度快、通信开销较小，且能被用于构造各类密码学算法和应用，因此被认为是最有希望的后量子密码技术。</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26266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26540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IOTA</a:t>
            </a:r>
            <a:r>
              <a:rPr kumimoji="1" lang="zh-CN" altLang="en-US" dirty="0"/>
              <a:t>中采用的就是</a:t>
            </a:r>
            <a:r>
              <a:rPr kumimoji="1" lang="en-US" altLang="zh-CN" dirty="0"/>
              <a:t>WTOS</a:t>
            </a:r>
            <a:r>
              <a:rPr kumimoji="1" lang="zh-CN" altLang="en-US" dirty="0"/>
              <a:t>的</a:t>
            </a:r>
            <a:r>
              <a:rPr kumimoji="1" lang="en-US" altLang="zh-CN" dirty="0"/>
              <a:t>hash</a:t>
            </a:r>
            <a:r>
              <a:rPr kumimoji="1" lang="zh-CN" altLang="en-US" dirty="0"/>
              <a:t>签名方案，为了后来会出现的量子计算机的威胁</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02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中这样的结构被称为</a:t>
            </a:r>
            <a:r>
              <a:rPr lang="en" altLang="zh-CN" sz="1200" b="0" i="0" kern="1200" dirty="0">
                <a:solidFill>
                  <a:schemeClr val="tx1"/>
                </a:solidFill>
                <a:effectLst/>
                <a:latin typeface="+mn-lt"/>
                <a:ea typeface="+mn-ea"/>
                <a:cs typeface="+mn-cs"/>
              </a:rPr>
              <a:t>Tangle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不同于比特币那样的链式结构，这是一个网状的结构，所以也有一些人质疑</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这样的技术是否能被称之为区块链</a:t>
            </a:r>
          </a:p>
          <a:p>
            <a:pPr fontAlgn="base"/>
            <a:r>
              <a:rPr lang="zh-CN" altLang="en-US" sz="1200" b="0" i="0" kern="1200" dirty="0">
                <a:solidFill>
                  <a:schemeClr val="tx1"/>
                </a:solidFill>
                <a:effectLst/>
                <a:latin typeface="+mn-lt"/>
                <a:ea typeface="+mn-ea"/>
                <a:cs typeface="+mn-cs"/>
              </a:rPr>
              <a:t>此外</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还有几个特点，首先它的交易是免交易费的，也没有什么矿工之类的，在整个网络里每个块就代表一个交易，你自己签署一笔交易后在</a:t>
            </a:r>
            <a:r>
              <a:rPr lang="en" altLang="zh-CN" sz="1200" b="0" i="0" kern="1200" dirty="0">
                <a:solidFill>
                  <a:schemeClr val="tx1"/>
                </a:solidFill>
                <a:effectLst/>
                <a:latin typeface="+mn-lt"/>
                <a:ea typeface="+mn-ea"/>
                <a:cs typeface="+mn-cs"/>
              </a:rPr>
              <a:t>Tangle</a:t>
            </a:r>
            <a:r>
              <a:rPr lang="zh-CN" altLang="en-US" sz="1200" b="0" i="0" kern="1200" dirty="0">
                <a:solidFill>
                  <a:schemeClr val="tx1"/>
                </a:solidFill>
                <a:effectLst/>
                <a:latin typeface="+mn-lt"/>
                <a:ea typeface="+mn-ea"/>
                <a:cs typeface="+mn-cs"/>
              </a:rPr>
              <a:t>中找两个还未得到确认的块（</a:t>
            </a:r>
            <a:r>
              <a:rPr lang="en" altLang="zh-CN" sz="1200" b="0" i="0" kern="1200" dirty="0">
                <a:solidFill>
                  <a:schemeClr val="tx1"/>
                </a:solidFill>
                <a:effectLst/>
                <a:latin typeface="+mn-lt"/>
                <a:ea typeface="+mn-ea"/>
                <a:cs typeface="+mn-cs"/>
              </a:rPr>
              <a:t>Tips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验证其交易后使自己的交易指向这两个块，然后进行适当的</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计算过程使交易的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满足要求，所以你可以将用户当成这个系统中的矿工，大家自己开采包含自己交易的块，这个</a:t>
            </a:r>
            <a:r>
              <a:rPr lang="en" altLang="zh-CN" sz="1200" b="0" i="0" kern="1200" dirty="0">
                <a:solidFill>
                  <a:schemeClr val="tx1"/>
                </a:solidFill>
                <a:effectLst/>
                <a:latin typeface="+mn-lt"/>
                <a:ea typeface="+mn-ea"/>
                <a:cs typeface="+mn-cs"/>
              </a:rPr>
              <a:t>POW</a:t>
            </a:r>
            <a:r>
              <a:rPr lang="zh-CN" altLang="en-US" sz="1200" b="0" i="0" kern="1200" dirty="0">
                <a:solidFill>
                  <a:schemeClr val="tx1"/>
                </a:solidFill>
                <a:effectLst/>
                <a:latin typeface="+mn-lt"/>
                <a:ea typeface="+mn-ea"/>
                <a:cs typeface="+mn-cs"/>
              </a:rPr>
              <a:t>过程的难度很小，所以大家基本上几分钟内都可以完成。这种模式也是为了物联网而设计，适用于高并发但数据量较小的系统。</a:t>
            </a:r>
          </a:p>
          <a:p>
            <a:r>
              <a:rPr lang="zh-CN" altLang="en-US" sz="1200" b="0" i="0" kern="1200" dirty="0">
                <a:solidFill>
                  <a:schemeClr val="tx1"/>
                </a:solidFill>
                <a:effectLst/>
                <a:latin typeface="+mn-lt"/>
                <a:ea typeface="+mn-ea"/>
                <a:cs typeface="+mn-cs"/>
              </a:rPr>
              <a:t>另外在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中比较特别的就是它采用的是三进制，因为三进制架构的电路功耗是较低的，</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的创始人认为未来将会是三进制电路的世界，不得不说</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确实是走在了前列，包括采用三进制以及抗量子的算法。</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81655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中我们使用的是平衡三进制，在这个系统里一个字节表示</a:t>
            </a:r>
            <a:r>
              <a:rPr lang="en" altLang="zh-CN" sz="1200" b="0" i="0" kern="1200" dirty="0" err="1">
                <a:solidFill>
                  <a:schemeClr val="tx1"/>
                </a:solidFill>
                <a:effectLst/>
                <a:latin typeface="+mn-lt"/>
                <a:ea typeface="+mn-ea"/>
                <a:cs typeface="+mn-cs"/>
              </a:rPr>
              <a:t>Tryte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其中包含</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trits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也就是说可取的范围是</a:t>
            </a:r>
            <a:r>
              <a:rPr lang="en-US" altLang="zh-CN" sz="1200" b="0" i="0" kern="1200" dirty="0">
                <a:solidFill>
                  <a:schemeClr val="tx1"/>
                </a:solidFill>
                <a:effectLst/>
                <a:latin typeface="+mn-lt"/>
                <a:ea typeface="+mn-ea"/>
                <a:cs typeface="+mn-cs"/>
              </a:rPr>
              <a:t>3^3=27</a:t>
            </a:r>
            <a:r>
              <a:rPr lang="zh-CN" altLang="en-US" sz="1200" b="0" i="0" kern="1200" dirty="0">
                <a:solidFill>
                  <a:schemeClr val="tx1"/>
                </a:solidFill>
                <a:effectLst/>
                <a:latin typeface="+mn-lt"/>
                <a:ea typeface="+mn-ea"/>
                <a:cs typeface="+mn-cs"/>
              </a:rPr>
              <a:t>，这跟</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进制世界里一个</a:t>
            </a:r>
            <a:r>
              <a:rPr lang="en" altLang="zh-CN" sz="1200" b="0" i="0" kern="1200" dirty="0">
                <a:solidFill>
                  <a:schemeClr val="tx1"/>
                </a:solidFill>
                <a:effectLst/>
                <a:latin typeface="+mn-lt"/>
                <a:ea typeface="+mn-ea"/>
                <a:cs typeface="+mn-cs"/>
              </a:rPr>
              <a:t>byte</a:t>
            </a:r>
            <a:r>
              <a:rPr lang="zh-CN" altLang="en-US" sz="1200" b="0" i="0" kern="1200" dirty="0">
                <a:solidFill>
                  <a:schemeClr val="tx1"/>
                </a:solidFill>
                <a:effectLst/>
                <a:latin typeface="+mn-lt"/>
                <a:ea typeface="+mn-ea"/>
                <a:cs typeface="+mn-cs"/>
              </a:rPr>
              <a:t>包含</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还是有较大区别，</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为</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构建了对应的字母系统，由</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个英文字母与数字</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组成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下面提到的公私钥以及</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算法等都是基于这样的三进制系统，不得不说就目前而言直接采用三进制还是带来了很多麻烦，毕竟目前的机器还都是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进制的，跑它的算法并木有什么加成，而且软件层面还是得先进行转换，这样就牺牲了一定的效率，只能说</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的团队还是比较有想法吧</a:t>
            </a: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28997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29034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https://www.360zhijia.com/anquan/437148.html</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i="0" kern="1200" dirty="0" err="1">
                <a:solidFill>
                  <a:schemeClr val="tx1"/>
                </a:solidFill>
                <a:effectLst/>
                <a:latin typeface="+mn-lt"/>
                <a:ea typeface="+mn-ea"/>
                <a:cs typeface="+mn-cs"/>
              </a:rPr>
              <a:t>Lamport</a:t>
            </a:r>
            <a:r>
              <a:rPr lang="en" altLang="zh-CN" sz="1200" b="1" i="0" kern="1200" dirty="0">
                <a:solidFill>
                  <a:schemeClr val="tx1"/>
                </a:solidFill>
                <a:effectLst/>
                <a:latin typeface="+mn-lt"/>
                <a:ea typeface="+mn-ea"/>
                <a:cs typeface="+mn-cs"/>
              </a:rPr>
              <a:t> One Time Signature</a:t>
            </a:r>
          </a:p>
          <a:p>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5470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kumimoji="1" lang="zh-CN" altLang="en-US" dirty="0"/>
              <a:t>种子也是遵循</a:t>
            </a:r>
            <a:r>
              <a:rPr kumimoji="1" lang="en-US" altLang="zh-CN" dirty="0"/>
              <a:t>3</a:t>
            </a:r>
            <a:r>
              <a:rPr kumimoji="1" lang="zh-CN" altLang="en-US" dirty="0"/>
              <a:t>进制的长度为</a:t>
            </a:r>
            <a:r>
              <a:rPr kumimoji="1" lang="en-US" altLang="zh-CN" dirty="0"/>
              <a:t>81</a:t>
            </a:r>
            <a:r>
              <a:rPr kumimoji="1" lang="zh-CN" altLang="en-US" dirty="0"/>
              <a:t>，</a:t>
            </a:r>
            <a:r>
              <a:rPr lang="zh-CN" altLang="en-US" sz="1200" b="0" i="0" kern="1200" dirty="0">
                <a:solidFill>
                  <a:schemeClr val="tx1"/>
                </a:solidFill>
                <a:effectLst/>
                <a:latin typeface="+mn-lt"/>
                <a:ea typeface="+mn-ea"/>
                <a:cs typeface="+mn-cs"/>
              </a:rPr>
              <a:t>由种子我们可以产生私钥，值得一提的是在</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中还包含了三种安全等级，代表了不同的私钥长度</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总的私钥长度为</a:t>
            </a:r>
            <a:r>
              <a:rPr lang="en-US" altLang="zh-CN" sz="1200" b="0" i="0" kern="1200" dirty="0">
                <a:solidFill>
                  <a:schemeClr val="tx1"/>
                </a:solidFill>
                <a:effectLst/>
                <a:latin typeface="+mn-lt"/>
                <a:ea typeface="+mn-ea"/>
                <a:cs typeface="+mn-cs"/>
              </a:rPr>
              <a:t>2187 * </a:t>
            </a:r>
            <a:r>
              <a:rPr lang="zh-CN" altLang="en-US" sz="1200" b="0" i="0" kern="1200" dirty="0">
                <a:solidFill>
                  <a:schemeClr val="tx1"/>
                </a:solidFill>
                <a:effectLst/>
                <a:latin typeface="+mn-lt"/>
                <a:ea typeface="+mn-ea"/>
                <a:cs typeface="+mn-cs"/>
              </a:rPr>
              <a:t>安全等级 </a:t>
            </a:r>
            <a:r>
              <a:rPr lang="en" altLang="zh-CN" sz="1200" b="0" i="0" kern="1200" dirty="0" err="1">
                <a:solidFill>
                  <a:schemeClr val="tx1"/>
                </a:solidFill>
                <a:effectLst/>
                <a:latin typeface="+mn-lt"/>
                <a:ea typeface="+mn-ea"/>
                <a:cs typeface="+mn-cs"/>
              </a:rPr>
              <a:t>trytes</a:t>
            </a:r>
            <a:endParaRPr lang="en"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首先将私钥划分成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份，每份都是</a:t>
            </a:r>
            <a:r>
              <a:rPr lang="en-US" altLang="zh-CN" sz="1200" b="0" i="0" kern="1200" dirty="0">
                <a:solidFill>
                  <a:schemeClr val="tx1"/>
                </a:solidFill>
                <a:effectLst/>
                <a:latin typeface="+mn-lt"/>
                <a:ea typeface="+mn-ea"/>
                <a:cs typeface="+mn-cs"/>
              </a:rPr>
              <a:t>81 </a:t>
            </a:r>
            <a:r>
              <a:rPr lang="en" altLang="zh-CN" sz="1200" b="0" i="0" kern="1200" dirty="0" err="1">
                <a:solidFill>
                  <a:schemeClr val="tx1"/>
                </a:solidFill>
                <a:effectLst/>
                <a:latin typeface="+mn-lt"/>
                <a:ea typeface="+mn-ea"/>
                <a:cs typeface="+mn-cs"/>
              </a:rPr>
              <a:t>trytes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a:t>
            </a:r>
            <a:r>
              <a:rPr lang="en" altLang="zh-CN" sz="1200" b="0" i="0" kern="1200" dirty="0">
                <a:solidFill>
                  <a:schemeClr val="tx1"/>
                </a:solidFill>
                <a:effectLst/>
                <a:latin typeface="+mn-lt"/>
                <a:ea typeface="+mn-ea"/>
                <a:cs typeface="+mn-cs"/>
              </a:rPr>
              <a:t>L = </a:t>
            </a:r>
            <a:r>
              <a:rPr lang="zh-CN" altLang="en-US" sz="1200" b="0" i="0" kern="1200" dirty="0">
                <a:solidFill>
                  <a:schemeClr val="tx1"/>
                </a:solidFill>
                <a:effectLst/>
                <a:latin typeface="+mn-lt"/>
                <a:ea typeface="+mn-ea"/>
                <a:cs typeface="+mn-cs"/>
              </a:rPr>
              <a:t>安全等级 * </a:t>
            </a:r>
            <a:r>
              <a:rPr lang="en-US" altLang="zh-CN" sz="1200" b="0" i="0" kern="1200" dirty="0">
                <a:solidFill>
                  <a:schemeClr val="tx1"/>
                </a:solidFill>
                <a:effectLst/>
                <a:latin typeface="+mn-lt"/>
                <a:ea typeface="+mn-ea"/>
                <a:cs typeface="+mn-cs"/>
              </a:rPr>
              <a:t>27</a:t>
            </a:r>
          </a:p>
          <a:p>
            <a:pPr fontAlgn="base"/>
            <a:r>
              <a:rPr lang="zh-CN" altLang="en-US" sz="1200" b="0" i="0" kern="1200" dirty="0">
                <a:solidFill>
                  <a:schemeClr val="tx1"/>
                </a:solidFill>
                <a:effectLst/>
                <a:latin typeface="+mn-lt"/>
                <a:ea typeface="+mn-ea"/>
                <a:cs typeface="+mn-cs"/>
              </a:rPr>
              <a:t>然后我们将每一块都</a:t>
            </a:r>
            <a:r>
              <a:rPr lang="en" altLang="zh-CN" sz="1200" b="0" i="0" kern="1200" dirty="0">
                <a:solidFill>
                  <a:schemeClr val="tx1"/>
                </a:solidFill>
                <a:effectLst/>
                <a:latin typeface="+mn-lt"/>
                <a:ea typeface="+mn-ea"/>
                <a:cs typeface="+mn-cs"/>
              </a:rPr>
              <a:t>hash 26</a:t>
            </a:r>
            <a:r>
              <a:rPr lang="zh-CN" altLang="en-US" sz="1200" b="0" i="0" kern="1200" dirty="0">
                <a:solidFill>
                  <a:schemeClr val="tx1"/>
                </a:solidFill>
                <a:effectLst/>
                <a:latin typeface="+mn-lt"/>
                <a:ea typeface="+mn-ea"/>
                <a:cs typeface="+mn-cs"/>
              </a:rPr>
              <a:t>次，然后再合并得到</a:t>
            </a:r>
            <a:r>
              <a:rPr lang="en" altLang="zh-CN" sz="1200" b="0" i="0" kern="1200" dirty="0">
                <a:solidFill>
                  <a:schemeClr val="tx1"/>
                </a:solidFill>
                <a:effectLst/>
                <a:latin typeface="+mn-lt"/>
                <a:ea typeface="+mn-ea"/>
                <a:cs typeface="+mn-cs"/>
              </a:rPr>
              <a:t>digest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的说法，然后</a:t>
            </a:r>
            <a:r>
              <a:rPr lang="en" altLang="zh-CN" sz="1200" b="0" i="0" kern="1200" dirty="0">
                <a:solidFill>
                  <a:schemeClr val="tx1"/>
                </a:solidFill>
                <a:effectLst/>
                <a:latin typeface="+mn-lt"/>
                <a:ea typeface="+mn-ea"/>
                <a:cs typeface="+mn-cs"/>
              </a:rPr>
              <a:t>hash digest</a:t>
            </a:r>
            <a:r>
              <a:rPr lang="zh-CN" altLang="en-US" sz="1200" b="0" i="0" kern="1200" dirty="0">
                <a:solidFill>
                  <a:schemeClr val="tx1"/>
                </a:solidFill>
                <a:effectLst/>
                <a:latin typeface="+mn-lt"/>
                <a:ea typeface="+mn-ea"/>
                <a:cs typeface="+mn-cs"/>
              </a:rPr>
              <a:t>两次即可得到地址，也就是公钥</a:t>
            </a:r>
          </a:p>
          <a:p>
            <a:pPr fontAlgn="base"/>
            <a:endParaRPr lang="en" altLang="zh-CN" sz="1200" b="0" i="0" kern="1200" dirty="0">
              <a:solidFill>
                <a:schemeClr val="tx1"/>
              </a:solidFill>
              <a:effectLst/>
              <a:latin typeface="+mn-lt"/>
              <a:ea typeface="+mn-ea"/>
              <a:cs typeface="+mn-cs"/>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87196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对于消息</a:t>
            </a:r>
            <a:r>
              <a:rPr lang="en" altLang="zh-CN" sz="1200" b="0" i="0" kern="1200" dirty="0">
                <a:solidFill>
                  <a:schemeClr val="tx1"/>
                </a:solidFill>
                <a:effectLst/>
                <a:latin typeface="+mn-lt"/>
                <a:ea typeface="+mn-ea"/>
                <a:cs typeface="+mn-cs"/>
              </a:rPr>
              <a:t>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我们首先计算出它的</a:t>
            </a:r>
            <a:r>
              <a:rPr lang="en" altLang="zh-CN" sz="1200" b="0" i="0" kern="1200" dirty="0">
                <a:solidFill>
                  <a:schemeClr val="tx1"/>
                </a:solidFill>
                <a:effectLst/>
                <a:latin typeface="+mn-lt"/>
                <a:ea typeface="+mn-ea"/>
                <a:cs typeface="+mn-cs"/>
              </a:rPr>
              <a:t>hash H(M)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不过这里使用的是</a:t>
            </a:r>
            <a:r>
              <a:rPr lang="en" altLang="zh-CN" sz="1200" b="0" i="0" kern="1200" dirty="0">
                <a:solidFill>
                  <a:schemeClr val="tx1"/>
                </a:solidFill>
                <a:effectLst/>
                <a:latin typeface="+mn-lt"/>
                <a:ea typeface="+mn-ea"/>
                <a:cs typeface="+mn-cs"/>
              </a:rPr>
              <a:t>IOTA</a:t>
            </a:r>
            <a:r>
              <a:rPr lang="zh-CN" altLang="en-US" sz="1200" b="0" i="0" kern="1200" dirty="0">
                <a:solidFill>
                  <a:schemeClr val="tx1"/>
                </a:solidFill>
                <a:effectLst/>
                <a:latin typeface="+mn-lt"/>
                <a:ea typeface="+mn-ea"/>
                <a:cs typeface="+mn-cs"/>
              </a:rPr>
              <a:t>中的基于三进制的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算法，跟前面使用的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算法一样，所以它的输出也是三进制</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字母串</a:t>
            </a:r>
            <a:br>
              <a:rPr lang="zh-CN" altLang="en-US" dirty="0"/>
            </a:br>
            <a:r>
              <a:rPr lang="zh-CN" altLang="en-US" sz="1200" b="0" i="0" kern="1200" dirty="0">
                <a:solidFill>
                  <a:schemeClr val="tx1"/>
                </a:solidFill>
                <a:effectLst/>
                <a:latin typeface="+mn-lt"/>
                <a:ea typeface="+mn-ea"/>
                <a:cs typeface="+mn-cs"/>
              </a:rPr>
              <a:t>对于要签署的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值</a:t>
            </a:r>
            <a:r>
              <a:rPr lang="en" altLang="zh-CN" sz="1200" b="0" i="0" kern="1200" dirty="0">
                <a:solidFill>
                  <a:schemeClr val="tx1"/>
                </a:solidFill>
                <a:effectLst/>
                <a:latin typeface="+mn-lt"/>
                <a:ea typeface="+mn-ea"/>
                <a:cs typeface="+mn-cs"/>
              </a:rPr>
              <a:t>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首先我们依然是按照前面计算地址的方法将私钥分成</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份，然后根据</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中第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 altLang="zh-CN" sz="1200" b="0" i="0" kern="1200" dirty="0" err="1">
                <a:solidFill>
                  <a:schemeClr val="tx1"/>
                </a:solidFill>
                <a:effectLst/>
                <a:latin typeface="+mn-lt"/>
                <a:ea typeface="+mn-ea"/>
                <a:cs typeface="+mn-cs"/>
              </a:rPr>
              <a:t>Tryte</a:t>
            </a:r>
            <a:r>
              <a:rPr lang="zh-CN" altLang="en-US" sz="1200" b="0" i="0" kern="1200" dirty="0">
                <a:solidFill>
                  <a:schemeClr val="tx1"/>
                </a:solidFill>
                <a:effectLst/>
                <a:latin typeface="+mn-lt"/>
                <a:ea typeface="+mn-ea"/>
                <a:cs typeface="+mn-cs"/>
              </a:rPr>
              <a:t>的值来计算第</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份的</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次数</a:t>
            </a:r>
            <a:r>
              <a:rPr lang="en" altLang="zh-CN" sz="1200" b="0" i="0" kern="1200" dirty="0">
                <a:solidFill>
                  <a:schemeClr val="tx1"/>
                </a:solidFill>
                <a:effectLst/>
                <a:latin typeface="+mn-lt"/>
                <a:ea typeface="+mn-ea"/>
                <a:cs typeface="+mn-cs"/>
              </a:rPr>
              <a:t>Ni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计算方式如下</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Ni = 13 - </a:t>
            </a:r>
            <a:r>
              <a:rPr lang="en" altLang="zh-CN" sz="1200" b="0" i="0" kern="1200" dirty="0" err="1">
                <a:solidFill>
                  <a:schemeClr val="tx1"/>
                </a:solidFill>
                <a:effectLst/>
                <a:latin typeface="+mn-lt"/>
                <a:ea typeface="+mn-ea"/>
                <a:cs typeface="+mn-cs"/>
              </a:rPr>
              <a:t>TtoD</a:t>
            </a:r>
            <a:r>
              <a:rPr lang="en" altLang="zh-CN" sz="1200" b="0" i="0" kern="1200" dirty="0">
                <a:solidFill>
                  <a:schemeClr val="tx1"/>
                </a:solidFill>
                <a:effectLst/>
                <a:latin typeface="+mn-lt"/>
                <a:ea typeface="+mn-ea"/>
                <a:cs typeface="+mn-cs"/>
              </a:rPr>
              <a:t>(H[N])</a:t>
            </a:r>
            <a:endParaRPr kumimoji="1" lang="en" altLang="zh-CN" sz="1200" b="0" i="0" kern="1200" dirty="0">
              <a:solidFill>
                <a:schemeClr val="tx1"/>
              </a:solidFill>
              <a:effectLst/>
              <a:latin typeface="+mn-lt"/>
              <a:ea typeface="+mn-ea"/>
              <a:cs typeface="+mn-cs"/>
            </a:endParaRPr>
          </a:p>
          <a:p>
            <a:pPr fontAlgn="base"/>
            <a:r>
              <a:rPr lang="zh-CN" altLang="en-US" sz="1200" kern="1200" dirty="0">
                <a:solidFill>
                  <a:schemeClr val="tx1"/>
                </a:solidFill>
                <a:effectLst/>
                <a:latin typeface="+mn-lt"/>
                <a:ea typeface="+mn-ea"/>
                <a:cs typeface="+mn-cs"/>
              </a:rPr>
              <a:t>之后的验证过程也很简单</a:t>
            </a:r>
          </a:p>
          <a:p>
            <a:pPr fontAlgn="base"/>
            <a:r>
              <a:rPr lang="zh-CN" altLang="en-US" sz="1200" kern="1200" dirty="0">
                <a:solidFill>
                  <a:schemeClr val="tx1"/>
                </a:solidFill>
                <a:effectLst/>
                <a:latin typeface="+mn-lt"/>
                <a:ea typeface="+mn-ea"/>
                <a:cs typeface="+mn-cs"/>
              </a:rPr>
              <a:t>我们将签名划分为</a:t>
            </a:r>
            <a:r>
              <a:rPr lang="en"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份，然后根据</a:t>
            </a:r>
            <a:r>
              <a:rPr lang="en"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中第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 altLang="zh-CN" sz="1200" kern="1200" dirty="0" err="1">
                <a:solidFill>
                  <a:schemeClr val="tx1"/>
                </a:solidFill>
                <a:effectLst/>
                <a:latin typeface="+mn-lt"/>
                <a:ea typeface="+mn-ea"/>
                <a:cs typeface="+mn-cs"/>
              </a:rPr>
              <a:t>Tryte</a:t>
            </a:r>
            <a:r>
              <a:rPr lang="zh-CN" altLang="en-US" sz="1200" kern="1200" dirty="0">
                <a:solidFill>
                  <a:schemeClr val="tx1"/>
                </a:solidFill>
                <a:effectLst/>
                <a:latin typeface="+mn-lt"/>
                <a:ea typeface="+mn-ea"/>
                <a:cs typeface="+mn-cs"/>
              </a:rPr>
              <a:t>的值来计算第</a:t>
            </a:r>
            <a:r>
              <a:rPr lang="en"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份的</a:t>
            </a:r>
            <a:r>
              <a:rPr lang="en" altLang="zh-CN" sz="1200" kern="1200" dirty="0">
                <a:solidFill>
                  <a:schemeClr val="tx1"/>
                </a:solidFill>
                <a:effectLst/>
                <a:latin typeface="+mn-lt"/>
                <a:ea typeface="+mn-ea"/>
                <a:cs typeface="+mn-cs"/>
              </a:rPr>
              <a:t>hash</a:t>
            </a:r>
            <a:r>
              <a:rPr lang="zh-CN" altLang="en-US" sz="1200" kern="1200" dirty="0">
                <a:solidFill>
                  <a:schemeClr val="tx1"/>
                </a:solidFill>
                <a:effectLst/>
                <a:latin typeface="+mn-lt"/>
                <a:ea typeface="+mn-ea"/>
                <a:cs typeface="+mn-cs"/>
              </a:rPr>
              <a:t>次数</a:t>
            </a:r>
            <a:r>
              <a:rPr lang="en" altLang="zh-CN" sz="1200" kern="1200" dirty="0">
                <a:solidFill>
                  <a:schemeClr val="tx1"/>
                </a:solidFill>
                <a:effectLst/>
                <a:latin typeface="+mn-lt"/>
                <a:ea typeface="+mn-ea"/>
                <a:cs typeface="+mn-cs"/>
              </a:rPr>
              <a:t>Nj</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计算方式如下</a:t>
            </a:r>
            <a:br>
              <a:rPr lang="zh-CN" altLang="en-US" dirty="0"/>
            </a:br>
            <a:r>
              <a:rPr lang="en" altLang="zh-CN" sz="1200" kern="1200" dirty="0">
                <a:solidFill>
                  <a:schemeClr val="tx1"/>
                </a:solidFill>
                <a:effectLst/>
                <a:latin typeface="+mn-lt"/>
                <a:ea typeface="+mn-ea"/>
                <a:cs typeface="+mn-cs"/>
              </a:rPr>
              <a:t>Ni = 13 + </a:t>
            </a:r>
            <a:r>
              <a:rPr lang="en" altLang="zh-CN" sz="1200" kern="1200" dirty="0" err="1">
                <a:solidFill>
                  <a:schemeClr val="tx1"/>
                </a:solidFill>
                <a:effectLst/>
                <a:latin typeface="+mn-lt"/>
                <a:ea typeface="+mn-ea"/>
                <a:cs typeface="+mn-cs"/>
              </a:rPr>
              <a:t>TtoD</a:t>
            </a:r>
            <a:r>
              <a:rPr lang="en" altLang="zh-CN" sz="1200" kern="1200" dirty="0">
                <a:solidFill>
                  <a:schemeClr val="tx1"/>
                </a:solidFill>
                <a:effectLst/>
                <a:latin typeface="+mn-lt"/>
                <a:ea typeface="+mn-ea"/>
                <a:cs typeface="+mn-cs"/>
              </a:rPr>
              <a:t>(H[N])</a:t>
            </a:r>
          </a:p>
          <a:p>
            <a:r>
              <a:rPr lang="zh-CN" altLang="en-US" sz="1200" b="0" i="0" kern="1200" dirty="0">
                <a:solidFill>
                  <a:schemeClr val="tx1"/>
                </a:solidFill>
                <a:effectLst/>
                <a:latin typeface="+mn-lt"/>
                <a:ea typeface="+mn-ea"/>
                <a:cs typeface="+mn-cs"/>
              </a:rPr>
              <a:t>当签名值正确时我们验证过后得到的</a:t>
            </a:r>
            <a:r>
              <a:rPr lang="en" altLang="zh-CN" sz="1200" b="0" i="0" kern="1200" dirty="0">
                <a:solidFill>
                  <a:schemeClr val="tx1"/>
                </a:solidFill>
                <a:effectLst/>
                <a:latin typeface="+mn-lt"/>
                <a:ea typeface="+mn-ea"/>
                <a:cs typeface="+mn-cs"/>
              </a:rPr>
              <a:t>digest</a:t>
            </a:r>
            <a:r>
              <a:rPr lang="zh-CN" altLang="en-US" sz="1200" b="0" i="0" kern="1200" dirty="0">
                <a:solidFill>
                  <a:schemeClr val="tx1"/>
                </a:solidFill>
                <a:effectLst/>
                <a:latin typeface="+mn-lt"/>
                <a:ea typeface="+mn-ea"/>
                <a:cs typeface="+mn-cs"/>
              </a:rPr>
              <a:t>就相当于把私钥</a:t>
            </a:r>
            <a:r>
              <a:rPr lang="en"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次，所以这样与公钥验证就是符合的</a:t>
            </a: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572476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5332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400401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50813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6961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年，谷歌推出了</a:t>
            </a:r>
            <a:r>
              <a:rPr lang="en" altLang="zh-CN" sz="1200" b="0" i="0" kern="1200" dirty="0">
                <a:solidFill>
                  <a:schemeClr val="tx1"/>
                </a:solidFill>
                <a:effectLst/>
                <a:latin typeface="+mn-lt"/>
                <a:ea typeface="+mn-ea"/>
                <a:cs typeface="+mn-cs"/>
              </a:rPr>
              <a:t>Bristlecone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一种新的拥有</a:t>
            </a:r>
            <a:r>
              <a:rPr lang="en-US" altLang="zh-CN" sz="1200" b="0" i="0" kern="1200" dirty="0">
                <a:solidFill>
                  <a:schemeClr val="tx1"/>
                </a:solidFill>
                <a:effectLst/>
                <a:latin typeface="+mn-lt"/>
                <a:ea typeface="+mn-ea"/>
                <a:cs typeface="+mn-cs"/>
              </a:rPr>
              <a:t>72</a:t>
            </a:r>
            <a:r>
              <a:rPr lang="zh-CN" altLang="en-US" sz="1200" b="0" i="0" kern="1200" dirty="0">
                <a:solidFill>
                  <a:schemeClr val="tx1"/>
                </a:solidFill>
                <a:effectLst/>
                <a:latin typeface="+mn-lt"/>
                <a:ea typeface="+mn-ea"/>
                <a:cs typeface="+mn-cs"/>
              </a:rPr>
              <a:t>量子位的量子计算芯片</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78944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19506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69541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发送者</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随机选择一组光子，并且将每一位的表示从两种基底中任意选择，然后发送给</a:t>
            </a:r>
            <a:r>
              <a:rPr lang="en" altLang="zh-CN" sz="1200" b="0" i="0" u="none" strike="noStrike"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会自己先对每一位选择检测器检测，之后</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告诉</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分别依次使用的检测器方案，然后</a:t>
            </a:r>
            <a:r>
              <a:rPr lang="en"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回复给</a:t>
            </a:r>
            <a:r>
              <a:rPr lang="en"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自己哪些猜对了，哪些猜错了，两方共同舍弃掉猜错的密钥，之后将猜对的作为一次性密码术的密钥。然后利用绝对安全的一次性密码术进行通信（一次性密码术最大的障碍就是密钥分配的问题）</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425548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953282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pPr/>
              <a:t>‹#›</a:t>
            </a:fld>
            <a:endParaRPr lang="zh-CN" altLang="en-US" dirty="0"/>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120551" cy="14465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a:t>
            </a:r>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后量子密码</a:t>
            </a:r>
            <a:r>
              <a:rPr lang="en-US" altLang="zh-CN"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&amp;WOTS</a:t>
            </a:r>
            <a:endPar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353935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10</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1265656"/>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为什么安全？</a:t>
            </a:r>
          </a:p>
        </p:txBody>
      </p:sp>
      <p:grpSp>
        <p:nvGrpSpPr>
          <p:cNvPr id="13" name="78338582-8f7b-4e32-83e1-e9fc1ce29c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D4295A-8566-8945-859A-E0A2708FFDAC}"/>
              </a:ext>
            </a:extLst>
          </p:cNvPr>
          <p:cNvGrpSpPr>
            <a:grpSpLocks noChangeAspect="1"/>
          </p:cNvGrpSpPr>
          <p:nvPr/>
        </p:nvGrpSpPr>
        <p:grpSpPr>
          <a:xfrm>
            <a:off x="977900" y="2165689"/>
            <a:ext cx="10236200" cy="2537044"/>
            <a:chOff x="670718" y="1985563"/>
            <a:chExt cx="10850564" cy="2689323"/>
          </a:xfrm>
        </p:grpSpPr>
        <p:sp>
          <p:nvSpPr>
            <p:cNvPr id="14" name="ï$ľïḍè">
              <a:extLst>
                <a:ext uri="{FF2B5EF4-FFF2-40B4-BE49-F238E27FC236}">
                  <a16:creationId xmlns:a16="http://schemas.microsoft.com/office/drawing/2014/main" id="{D3B93CF6-CF61-E143-96DC-DBDC0BAFA1B4}"/>
                </a:ext>
              </a:extLst>
            </p:cNvPr>
            <p:cNvSpPr/>
            <p:nvPr/>
          </p:nvSpPr>
          <p:spPr>
            <a:xfrm>
              <a:off x="670718" y="4365104"/>
              <a:ext cx="10850564"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nvGrpSpPr>
            <p:cNvPr id="15" name="ïş1îďè">
              <a:extLst>
                <a:ext uri="{FF2B5EF4-FFF2-40B4-BE49-F238E27FC236}">
                  <a16:creationId xmlns:a16="http://schemas.microsoft.com/office/drawing/2014/main" id="{B425492F-BE2D-6F48-850B-64E2B803E403}"/>
                </a:ext>
              </a:extLst>
            </p:cNvPr>
            <p:cNvGrpSpPr/>
            <p:nvPr/>
          </p:nvGrpSpPr>
          <p:grpSpPr>
            <a:xfrm>
              <a:off x="1681126" y="1985563"/>
              <a:ext cx="8817768" cy="2689323"/>
              <a:chOff x="1919536" y="1985563"/>
              <a:chExt cx="8817768" cy="2689323"/>
            </a:xfrm>
          </p:grpSpPr>
          <p:grpSp>
            <p:nvGrpSpPr>
              <p:cNvPr id="16" name="ïŝļidé">
                <a:extLst>
                  <a:ext uri="{FF2B5EF4-FFF2-40B4-BE49-F238E27FC236}">
                    <a16:creationId xmlns:a16="http://schemas.microsoft.com/office/drawing/2014/main" id="{B55FB684-4782-6E42-BFA9-049B4C72EB5A}"/>
                  </a:ext>
                </a:extLst>
              </p:cNvPr>
              <p:cNvGrpSpPr/>
              <p:nvPr/>
            </p:nvGrpSpPr>
            <p:grpSpPr>
              <a:xfrm>
                <a:off x="1919536" y="1985563"/>
                <a:ext cx="1905000" cy="2079754"/>
                <a:chOff x="1556810" y="2889654"/>
                <a:chExt cx="1905000" cy="2079754"/>
              </a:xfrm>
            </p:grpSpPr>
            <p:grpSp>
              <p:nvGrpSpPr>
                <p:cNvPr id="36" name="îŝḷiḋé">
                  <a:extLst>
                    <a:ext uri="{FF2B5EF4-FFF2-40B4-BE49-F238E27FC236}">
                      <a16:creationId xmlns:a16="http://schemas.microsoft.com/office/drawing/2014/main" id="{43D21163-4339-C04E-9874-FB64BBCA7C81}"/>
                    </a:ext>
                  </a:extLst>
                </p:cNvPr>
                <p:cNvGrpSpPr/>
                <p:nvPr/>
              </p:nvGrpSpPr>
              <p:grpSpPr>
                <a:xfrm>
                  <a:off x="1556810" y="2889654"/>
                  <a:ext cx="1905000" cy="1960650"/>
                  <a:chOff x="5869897" y="6133268"/>
                  <a:chExt cx="3809999" cy="3921300"/>
                </a:xfrm>
              </p:grpSpPr>
              <p:sp>
                <p:nvSpPr>
                  <p:cNvPr id="38" name="ïṡḷîde">
                    <a:extLst>
                      <a:ext uri="{FF2B5EF4-FFF2-40B4-BE49-F238E27FC236}">
                        <a16:creationId xmlns:a16="http://schemas.microsoft.com/office/drawing/2014/main" id="{57CF4D12-BBE8-C94E-B9F4-0449FB6783ED}"/>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9" name="ísļîḋè">
                    <a:extLst>
                      <a:ext uri="{FF2B5EF4-FFF2-40B4-BE49-F238E27FC236}">
                        <a16:creationId xmlns:a16="http://schemas.microsoft.com/office/drawing/2014/main" id="{CB51D587-FBEC-E348-87FC-0354CCA41A73}"/>
                      </a:ext>
                    </a:extLst>
                  </p:cNvPr>
                  <p:cNvSpPr>
                    <a:spLocks/>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7" name="îṧlíḍé">
                  <a:extLst>
                    <a:ext uri="{FF2B5EF4-FFF2-40B4-BE49-F238E27FC236}">
                      <a16:creationId xmlns:a16="http://schemas.microsoft.com/office/drawing/2014/main" id="{72572638-EFE7-5648-A7FD-D12F37BBB1EB}"/>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7" name="îṣļïḓê">
                <a:extLst>
                  <a:ext uri="{FF2B5EF4-FFF2-40B4-BE49-F238E27FC236}">
                    <a16:creationId xmlns:a16="http://schemas.microsoft.com/office/drawing/2014/main" id="{C8322F62-B075-7640-996B-E964283EDB4B}"/>
                  </a:ext>
                </a:extLst>
              </p:cNvPr>
              <p:cNvGrpSpPr/>
              <p:nvPr/>
            </p:nvGrpSpPr>
            <p:grpSpPr>
              <a:xfrm>
                <a:off x="4223792" y="1985563"/>
                <a:ext cx="1905000" cy="2079754"/>
                <a:chOff x="1556810" y="2889654"/>
                <a:chExt cx="1905000" cy="2079754"/>
              </a:xfrm>
            </p:grpSpPr>
            <p:grpSp>
              <p:nvGrpSpPr>
                <p:cNvPr id="32" name="ïṧľïḍê">
                  <a:extLst>
                    <a:ext uri="{FF2B5EF4-FFF2-40B4-BE49-F238E27FC236}">
                      <a16:creationId xmlns:a16="http://schemas.microsoft.com/office/drawing/2014/main" id="{31C6E380-9916-7B46-ABEA-6CB9C5A1F3BA}"/>
                    </a:ext>
                  </a:extLst>
                </p:cNvPr>
                <p:cNvGrpSpPr/>
                <p:nvPr/>
              </p:nvGrpSpPr>
              <p:grpSpPr>
                <a:xfrm>
                  <a:off x="1556810" y="2889654"/>
                  <a:ext cx="1905000" cy="1960650"/>
                  <a:chOff x="5869897" y="6133268"/>
                  <a:chExt cx="3809999" cy="3921300"/>
                </a:xfrm>
              </p:grpSpPr>
              <p:sp>
                <p:nvSpPr>
                  <p:cNvPr id="34" name="isḻíďé">
                    <a:extLst>
                      <a:ext uri="{FF2B5EF4-FFF2-40B4-BE49-F238E27FC236}">
                        <a16:creationId xmlns:a16="http://schemas.microsoft.com/office/drawing/2014/main" id="{D072391B-AB05-A145-8704-4981354420D5}"/>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5" name="iṩļíḋè">
                    <a:extLst>
                      <a:ext uri="{FF2B5EF4-FFF2-40B4-BE49-F238E27FC236}">
                        <a16:creationId xmlns:a16="http://schemas.microsoft.com/office/drawing/2014/main" id="{707691C8-5044-794B-9ADB-C00E7BC273F9}"/>
                      </a:ext>
                    </a:extLst>
                  </p:cNvPr>
                  <p:cNvSpPr>
                    <a:spLocks/>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33" name="iş1íďè">
                  <a:extLst>
                    <a:ext uri="{FF2B5EF4-FFF2-40B4-BE49-F238E27FC236}">
                      <a16:creationId xmlns:a16="http://schemas.microsoft.com/office/drawing/2014/main" id="{2CBAFABB-CBDB-524E-B635-27C92350980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8" name="îšļïďê">
                <a:extLst>
                  <a:ext uri="{FF2B5EF4-FFF2-40B4-BE49-F238E27FC236}">
                    <a16:creationId xmlns:a16="http://schemas.microsoft.com/office/drawing/2014/main" id="{84408FE2-AE5D-2547-9709-5901C505C35B}"/>
                  </a:ext>
                </a:extLst>
              </p:cNvPr>
              <p:cNvGrpSpPr/>
              <p:nvPr/>
            </p:nvGrpSpPr>
            <p:grpSpPr>
              <a:xfrm>
                <a:off x="6528048" y="1985563"/>
                <a:ext cx="1905000" cy="2079754"/>
                <a:chOff x="1556810" y="2889654"/>
                <a:chExt cx="1905000" cy="2079754"/>
              </a:xfrm>
            </p:grpSpPr>
            <p:grpSp>
              <p:nvGrpSpPr>
                <p:cNvPr id="28" name="îṩļiḋê">
                  <a:extLst>
                    <a:ext uri="{FF2B5EF4-FFF2-40B4-BE49-F238E27FC236}">
                      <a16:creationId xmlns:a16="http://schemas.microsoft.com/office/drawing/2014/main" id="{6F6CFF75-4CB4-CF49-986F-F4B9F55FBDA5}"/>
                    </a:ext>
                  </a:extLst>
                </p:cNvPr>
                <p:cNvGrpSpPr/>
                <p:nvPr/>
              </p:nvGrpSpPr>
              <p:grpSpPr>
                <a:xfrm>
                  <a:off x="1556810" y="2889654"/>
                  <a:ext cx="1905000" cy="1960650"/>
                  <a:chOff x="5869897" y="6133268"/>
                  <a:chExt cx="3809999" cy="3921300"/>
                </a:xfrm>
              </p:grpSpPr>
              <p:sp>
                <p:nvSpPr>
                  <p:cNvPr id="30" name="ïşḷïḍe">
                    <a:extLst>
                      <a:ext uri="{FF2B5EF4-FFF2-40B4-BE49-F238E27FC236}">
                        <a16:creationId xmlns:a16="http://schemas.microsoft.com/office/drawing/2014/main" id="{953B8EA4-5570-4441-9477-C00E1B2C7F7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31" name="íṧ1íḓe">
                    <a:extLst>
                      <a:ext uri="{FF2B5EF4-FFF2-40B4-BE49-F238E27FC236}">
                        <a16:creationId xmlns:a16="http://schemas.microsoft.com/office/drawing/2014/main" id="{E1BE5725-0603-3346-850A-9AD8A2C2C027}"/>
                      </a:ext>
                    </a:extLst>
                  </p:cNvPr>
                  <p:cNvSpPr>
                    <a:spLocks/>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9" name="iś1íḋê">
                  <a:extLst>
                    <a:ext uri="{FF2B5EF4-FFF2-40B4-BE49-F238E27FC236}">
                      <a16:creationId xmlns:a16="http://schemas.microsoft.com/office/drawing/2014/main" id="{04CCCA3E-39E2-8E4D-A234-7E0905825266}"/>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grpSp>
            <p:nvGrpSpPr>
              <p:cNvPr id="19" name="íṣļïḓè">
                <a:extLst>
                  <a:ext uri="{FF2B5EF4-FFF2-40B4-BE49-F238E27FC236}">
                    <a16:creationId xmlns:a16="http://schemas.microsoft.com/office/drawing/2014/main" id="{F1BED812-BE83-F440-A8D7-2D8BBED6F22F}"/>
                  </a:ext>
                </a:extLst>
              </p:cNvPr>
              <p:cNvGrpSpPr/>
              <p:nvPr/>
            </p:nvGrpSpPr>
            <p:grpSpPr>
              <a:xfrm>
                <a:off x="8832304" y="1985563"/>
                <a:ext cx="1905000" cy="2079754"/>
                <a:chOff x="1556810" y="2889654"/>
                <a:chExt cx="1905000" cy="2079754"/>
              </a:xfrm>
            </p:grpSpPr>
            <p:grpSp>
              <p:nvGrpSpPr>
                <p:cNvPr id="24" name="îṧľïḑe">
                  <a:extLst>
                    <a:ext uri="{FF2B5EF4-FFF2-40B4-BE49-F238E27FC236}">
                      <a16:creationId xmlns:a16="http://schemas.microsoft.com/office/drawing/2014/main" id="{BD1A9468-4B94-F44D-9107-F962764BA115}"/>
                    </a:ext>
                  </a:extLst>
                </p:cNvPr>
                <p:cNvGrpSpPr/>
                <p:nvPr/>
              </p:nvGrpSpPr>
              <p:grpSpPr>
                <a:xfrm>
                  <a:off x="1556810" y="2889654"/>
                  <a:ext cx="1905000" cy="1960650"/>
                  <a:chOff x="5869897" y="6133268"/>
                  <a:chExt cx="3809999" cy="3921300"/>
                </a:xfrm>
              </p:grpSpPr>
              <p:sp>
                <p:nvSpPr>
                  <p:cNvPr id="26" name="íṧļíḑè">
                    <a:extLst>
                      <a:ext uri="{FF2B5EF4-FFF2-40B4-BE49-F238E27FC236}">
                        <a16:creationId xmlns:a16="http://schemas.microsoft.com/office/drawing/2014/main" id="{2D377596-B75F-7444-9B3B-6FA88A199C42}"/>
                      </a:ext>
                    </a:extLst>
                  </p:cNvPr>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sp>
                <p:nvSpPr>
                  <p:cNvPr id="27" name="îs1îḋè">
                    <a:extLst>
                      <a:ext uri="{FF2B5EF4-FFF2-40B4-BE49-F238E27FC236}">
                        <a16:creationId xmlns:a16="http://schemas.microsoft.com/office/drawing/2014/main" id="{E9EE6FC6-302A-D541-BF48-CC44EEB28A27}"/>
                      </a:ext>
                    </a:extLst>
                  </p:cNvPr>
                  <p:cNvSpPr>
                    <a:spLocks/>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5" name="íṣ1iḓe">
                  <a:extLst>
                    <a:ext uri="{FF2B5EF4-FFF2-40B4-BE49-F238E27FC236}">
                      <a16:creationId xmlns:a16="http://schemas.microsoft.com/office/drawing/2014/main" id="{5A0ACD12-D66B-AD4E-861F-A95383BCD2D1}"/>
                    </a:ext>
                  </a:extLst>
                </p:cNvPr>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Agency FB" panose="020B0503020202020204" pitchFamily="34" charset="0"/>
                  </a:endParaRPr>
                </a:p>
              </p:txBody>
            </p:sp>
          </p:grpSp>
          <p:sp>
            <p:nvSpPr>
              <p:cNvPr id="20" name="iSľiḓê">
                <a:extLst>
                  <a:ext uri="{FF2B5EF4-FFF2-40B4-BE49-F238E27FC236}">
                    <a16:creationId xmlns:a16="http://schemas.microsoft.com/office/drawing/2014/main" id="{2E5015DE-8A04-E045-8F0D-B01A8C58FDCB}"/>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3</a:t>
                </a:r>
              </a:p>
            </p:txBody>
          </p:sp>
          <p:sp>
            <p:nvSpPr>
              <p:cNvPr id="21" name="îṣḻíḋê">
                <a:extLst>
                  <a:ext uri="{FF2B5EF4-FFF2-40B4-BE49-F238E27FC236}">
                    <a16:creationId xmlns:a16="http://schemas.microsoft.com/office/drawing/2014/main" id="{21A987F3-3644-954F-972A-84B7AAF56124}"/>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accent2"/>
                    </a:solidFill>
                    <a:latin typeface="Agency FB" panose="020B0503020202020204" pitchFamily="34" charset="0"/>
                  </a:rPr>
                  <a:t>2</a:t>
                </a:r>
              </a:p>
            </p:txBody>
          </p:sp>
          <p:sp>
            <p:nvSpPr>
              <p:cNvPr id="22" name="î$ḻîḍé">
                <a:extLst>
                  <a:ext uri="{FF2B5EF4-FFF2-40B4-BE49-F238E27FC236}">
                    <a16:creationId xmlns:a16="http://schemas.microsoft.com/office/drawing/2014/main" id="{BD9084D5-0015-CF46-8888-07E6ABCE65C2}"/>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1</a:t>
                </a:r>
              </a:p>
            </p:txBody>
          </p:sp>
          <p:sp>
            <p:nvSpPr>
              <p:cNvPr id="23" name="iṩlíḍè">
                <a:extLst>
                  <a:ext uri="{FF2B5EF4-FFF2-40B4-BE49-F238E27FC236}">
                    <a16:creationId xmlns:a16="http://schemas.microsoft.com/office/drawing/2014/main" id="{FA0F3D8F-92E3-5D49-BFCB-58360F75B479}"/>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accent2"/>
                    </a:solidFill>
                    <a:latin typeface="Agency FB" panose="020B0503020202020204" pitchFamily="34" charset="0"/>
                  </a:rPr>
                  <a:t>4</a:t>
                </a:r>
              </a:p>
            </p:txBody>
          </p:sp>
        </p:grpSp>
      </p:grpSp>
      <p:sp>
        <p:nvSpPr>
          <p:cNvPr id="40" name="文本框 39">
            <a:extLst>
              <a:ext uri="{FF2B5EF4-FFF2-40B4-BE49-F238E27FC236}">
                <a16:creationId xmlns:a16="http://schemas.microsoft.com/office/drawing/2014/main" id="{71ED91C5-D721-9744-9F30-F0EFA87C1837}"/>
              </a:ext>
            </a:extLst>
          </p:cNvPr>
          <p:cNvSpPr txBox="1"/>
          <p:nvPr/>
        </p:nvSpPr>
        <p:spPr>
          <a:xfrm>
            <a:off x="1946136"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猜</a:t>
            </a:r>
          </a:p>
        </p:txBody>
      </p:sp>
      <p:sp>
        <p:nvSpPr>
          <p:cNvPr id="41" name="文本框 40">
            <a:extLst>
              <a:ext uri="{FF2B5EF4-FFF2-40B4-BE49-F238E27FC236}">
                <a16:creationId xmlns:a16="http://schemas.microsoft.com/office/drawing/2014/main" id="{858CE4D3-897B-794B-87B4-11230FBEA865}"/>
              </a:ext>
            </a:extLst>
          </p:cNvPr>
          <p:cNvSpPr txBox="1"/>
          <p:nvPr/>
        </p:nvSpPr>
        <p:spPr>
          <a:xfrm>
            <a:off x="4148128"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抢</a:t>
            </a:r>
          </a:p>
        </p:txBody>
      </p:sp>
      <p:sp>
        <p:nvSpPr>
          <p:cNvPr id="42" name="文本框 41">
            <a:extLst>
              <a:ext uri="{FF2B5EF4-FFF2-40B4-BE49-F238E27FC236}">
                <a16:creationId xmlns:a16="http://schemas.microsoft.com/office/drawing/2014/main" id="{4D7D93A4-515A-F14E-B0F8-3D2A7EBED2EE}"/>
              </a:ext>
            </a:extLst>
          </p:cNvPr>
          <p:cNvSpPr txBox="1"/>
          <p:nvPr/>
        </p:nvSpPr>
        <p:spPr>
          <a:xfrm>
            <a:off x="6291982" y="3224162"/>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看</a:t>
            </a:r>
          </a:p>
        </p:txBody>
      </p:sp>
      <p:sp>
        <p:nvSpPr>
          <p:cNvPr id="44" name="文本框 43">
            <a:extLst>
              <a:ext uri="{FF2B5EF4-FFF2-40B4-BE49-F238E27FC236}">
                <a16:creationId xmlns:a16="http://schemas.microsoft.com/office/drawing/2014/main" id="{CB5E12AB-8B4E-804A-A820-2044F0B1EB71}"/>
              </a:ext>
            </a:extLst>
          </p:cNvPr>
          <p:cNvSpPr txBox="1"/>
          <p:nvPr/>
        </p:nvSpPr>
        <p:spPr>
          <a:xfrm>
            <a:off x="1929029" y="4842601"/>
            <a:ext cx="1761256" cy="998928"/>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Century Gothic" panose="020B0502020202020204" pitchFamily="34" charset="0"/>
                <a:ea typeface="+mj-ea"/>
              </a:rPr>
              <a:t>每次几率只有</a:t>
            </a:r>
            <a:r>
              <a:rPr lang="en-US" altLang="zh-CN" sz="1050" dirty="0">
                <a:solidFill>
                  <a:schemeClr val="bg1">
                    <a:lumMod val="50000"/>
                  </a:schemeClr>
                </a:solidFill>
                <a:latin typeface="Century Gothic" panose="020B0502020202020204" pitchFamily="34" charset="0"/>
                <a:ea typeface="+mj-ea"/>
              </a:rPr>
              <a:t>1/2</a:t>
            </a:r>
            <a:r>
              <a:rPr lang="zh-CN" altLang="en-US" sz="1050" dirty="0">
                <a:solidFill>
                  <a:schemeClr val="bg1">
                    <a:lumMod val="50000"/>
                  </a:schemeClr>
                </a:solidFill>
                <a:latin typeface="Century Gothic" panose="020B0502020202020204" pitchFamily="34" charset="0"/>
                <a:ea typeface="+mj-ea"/>
              </a:rPr>
              <a:t>，所有位猜对的几率是很小的，而且即便猜对了也不敢确定，因为对角线方向的偏振也有可能通过</a:t>
            </a:r>
            <a:r>
              <a:rPr lang="en-US" altLang="zh-CN" sz="1050" dirty="0">
                <a:solidFill>
                  <a:schemeClr val="bg1">
                    <a:lumMod val="50000"/>
                  </a:schemeClr>
                </a:solidFill>
                <a:latin typeface="Century Gothic" panose="020B0502020202020204" pitchFamily="34" charset="0"/>
                <a:ea typeface="+mj-ea"/>
              </a:rPr>
              <a:t>+</a:t>
            </a:r>
            <a:r>
              <a:rPr lang="zh-CN" altLang="en-US" sz="1050" dirty="0">
                <a:solidFill>
                  <a:schemeClr val="bg1">
                    <a:lumMod val="50000"/>
                  </a:schemeClr>
                </a:solidFill>
                <a:latin typeface="Century Gothic" panose="020B0502020202020204" pitchFamily="34" charset="0"/>
                <a:ea typeface="+mj-ea"/>
              </a:rPr>
              <a:t>型基底</a:t>
            </a:r>
            <a:endParaRPr lang="en-US" altLang="zh-CN" sz="1050" dirty="0">
              <a:solidFill>
                <a:schemeClr val="bg1">
                  <a:lumMod val="50000"/>
                </a:schemeClr>
              </a:solidFill>
              <a:latin typeface="Century Gothic" panose="020B0502020202020204" pitchFamily="34" charset="0"/>
              <a:ea typeface="+mj-ea"/>
            </a:endParaRPr>
          </a:p>
        </p:txBody>
      </p:sp>
      <p:sp>
        <p:nvSpPr>
          <p:cNvPr id="45" name="文本框 44">
            <a:extLst>
              <a:ext uri="{FF2B5EF4-FFF2-40B4-BE49-F238E27FC236}">
                <a16:creationId xmlns:a16="http://schemas.microsoft.com/office/drawing/2014/main" id="{24186FF0-0229-2D4D-8CB6-D4FBBC5866E5}"/>
              </a:ext>
            </a:extLst>
          </p:cNvPr>
          <p:cNvSpPr txBox="1"/>
          <p:nvPr/>
        </p:nvSpPr>
        <p:spPr>
          <a:xfrm>
            <a:off x="6291982" y="4780972"/>
            <a:ext cx="1761256" cy="136736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tx1">
                    <a:lumMod val="50000"/>
                    <a:lumOff val="50000"/>
                  </a:schemeClr>
                </a:solidFill>
                <a:latin typeface="Century Gothic" panose="020B0502020202020204" pitchFamily="34" charset="0"/>
                <a:ea typeface="+mj-ea"/>
              </a:rPr>
              <a:t>即便攻击者仅仅监听光子的传输也难以隐藏自己的窃听行踪，因为量子被观测后偏振状态就会发生改变，接收者发现信息传递的错误率很高就能知道被监听了</a:t>
            </a:r>
            <a:endParaRPr lang="en-US" altLang="zh-CN" sz="1050" dirty="0">
              <a:solidFill>
                <a:schemeClr val="tx1">
                  <a:lumMod val="50000"/>
                  <a:lumOff val="50000"/>
                </a:schemeClr>
              </a:solidFill>
              <a:latin typeface="Century Gothic" panose="020B0502020202020204" pitchFamily="34" charset="0"/>
              <a:ea typeface="+mj-ea"/>
            </a:endParaRPr>
          </a:p>
        </p:txBody>
      </p:sp>
      <p:sp>
        <p:nvSpPr>
          <p:cNvPr id="47" name="文本框 46">
            <a:extLst>
              <a:ext uri="{FF2B5EF4-FFF2-40B4-BE49-F238E27FC236}">
                <a16:creationId xmlns:a16="http://schemas.microsoft.com/office/drawing/2014/main" id="{AD55B2A6-FFC9-724B-A265-B3B0B74AB8BE}"/>
              </a:ext>
            </a:extLst>
          </p:cNvPr>
          <p:cNvSpPr txBox="1"/>
          <p:nvPr/>
        </p:nvSpPr>
        <p:spPr>
          <a:xfrm>
            <a:off x="8077170" y="4842601"/>
            <a:ext cx="2839837" cy="210249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0" dirty="0">
                <a:solidFill>
                  <a:schemeClr val="bg1">
                    <a:lumMod val="50000"/>
                  </a:schemeClr>
                </a:solidFill>
              </a:rPr>
              <a:t>直接截获并研究？这也是不可能的。要想精确地复制一个物品，首先就要测量这个物品的所有信息。根据“海森堡测不准原理”，在同一时刻，不可能以相同精度测定量子的位置与动量。窃听者就算截获了</a:t>
            </a:r>
            <a:r>
              <a:rPr lang="en" altLang="zh-CN" sz="1050" dirty="0">
                <a:solidFill>
                  <a:schemeClr val="bg1">
                    <a:lumMod val="50000"/>
                  </a:schemeClr>
                </a:solidFill>
              </a:rPr>
              <a:t>A</a:t>
            </a:r>
            <a:r>
              <a:rPr lang="zh-CN" altLang="en-US" sz="1050" dirty="0">
                <a:solidFill>
                  <a:schemeClr val="bg1">
                    <a:lumMod val="50000"/>
                  </a:schemeClr>
                </a:solidFill>
              </a:rPr>
              <a:t>发送的光子，也无法完美复制出一个一模一样的给</a:t>
            </a:r>
            <a:r>
              <a:rPr lang="en" altLang="zh-CN" sz="1050" dirty="0">
                <a:solidFill>
                  <a:schemeClr val="bg1">
                    <a:lumMod val="50000"/>
                  </a:schemeClr>
                </a:solidFill>
              </a:rPr>
              <a:t>B</a:t>
            </a:r>
            <a:r>
              <a:rPr lang="zh-CN" altLang="en" sz="1050" dirty="0">
                <a:solidFill>
                  <a:schemeClr val="bg1">
                    <a:lumMod val="50000"/>
                  </a:schemeClr>
                </a:solidFill>
              </a:rPr>
              <a:t>，</a:t>
            </a:r>
            <a:r>
              <a:rPr lang="zh-CN" altLang="en-US" sz="1050" dirty="0">
                <a:solidFill>
                  <a:schemeClr val="bg1">
                    <a:lumMod val="50000"/>
                  </a:schemeClr>
                </a:solidFill>
              </a:rPr>
              <a:t>这样同样会导致窃听暴露。并且，由于被观察就会改变状态，攻击者也只有一次的观测研究机会，没办法通过概率学看偏振方向，拿了也白拿。</a:t>
            </a:r>
          </a:p>
          <a:p>
            <a:pPr algn="ctr">
              <a:lnSpc>
                <a:spcPct val="114000"/>
              </a:lnSpc>
            </a:pPr>
            <a:endParaRPr lang="en-US" altLang="zh-CN" sz="1050" dirty="0">
              <a:solidFill>
                <a:schemeClr val="bg1">
                  <a:lumMod val="50000"/>
                </a:schemeClr>
              </a:solidFill>
              <a:latin typeface="Century Gothic" panose="020B0502020202020204" pitchFamily="34" charset="0"/>
              <a:ea typeface="+mj-ea"/>
            </a:endParaRPr>
          </a:p>
        </p:txBody>
      </p:sp>
      <p:sp>
        <p:nvSpPr>
          <p:cNvPr id="48" name="文本框 47">
            <a:extLst>
              <a:ext uri="{FF2B5EF4-FFF2-40B4-BE49-F238E27FC236}">
                <a16:creationId xmlns:a16="http://schemas.microsoft.com/office/drawing/2014/main" id="{4FBEFA24-32D8-7E46-B433-775850F65925}"/>
              </a:ext>
            </a:extLst>
          </p:cNvPr>
          <p:cNvSpPr txBox="1"/>
          <p:nvPr/>
        </p:nvSpPr>
        <p:spPr>
          <a:xfrm>
            <a:off x="8495705" y="3230933"/>
            <a:ext cx="1761256"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solidFill>
                  <a:schemeClr val="tx1">
                    <a:lumMod val="65000"/>
                    <a:lumOff val="35000"/>
                  </a:schemeClr>
                </a:solidFill>
                <a:latin typeface="Century Gothic" panose="020B0502020202020204" pitchFamily="34" charset="0"/>
              </a:rPr>
              <a:t>藏</a:t>
            </a:r>
          </a:p>
        </p:txBody>
      </p:sp>
      <p:sp>
        <p:nvSpPr>
          <p:cNvPr id="53" name="文本框 52">
            <a:extLst>
              <a:ext uri="{FF2B5EF4-FFF2-40B4-BE49-F238E27FC236}">
                <a16:creationId xmlns:a16="http://schemas.microsoft.com/office/drawing/2014/main" id="{EBCEDB9B-01EA-A743-A1DF-4AA33CFF3074}"/>
              </a:ext>
            </a:extLst>
          </p:cNvPr>
          <p:cNvSpPr txBox="1"/>
          <p:nvPr/>
        </p:nvSpPr>
        <p:spPr>
          <a:xfrm>
            <a:off x="4172102" y="4837397"/>
            <a:ext cx="1761256" cy="1183594"/>
          </a:xfrm>
          <a:prstGeom prst="rect">
            <a:avLst/>
          </a:prstGeom>
          <a:noFill/>
        </p:spPr>
        <p:txBody>
          <a:bodyPr wrap="square" rtlCol="0">
            <a:spAutoFit/>
            <a:scene3d>
              <a:camera prst="orthographicFront"/>
              <a:lightRig rig="threePt" dir="t"/>
            </a:scene3d>
            <a:sp3d contourW="12700"/>
          </a:bodyPr>
          <a:lstStyle/>
          <a:p>
            <a:pPr lvl="0" algn="ctr">
              <a:lnSpc>
                <a:spcPct val="114000"/>
              </a:lnSpc>
            </a:pPr>
            <a:r>
              <a:rPr lang="zh-CN" altLang="en-US" sz="1050" dirty="0">
                <a:solidFill>
                  <a:schemeClr val="bg1">
                    <a:lumMod val="50000"/>
                  </a:schemeClr>
                </a:solidFill>
                <a:latin typeface="微软雅黑"/>
              </a:rPr>
              <a:t>窃听者不知道</a:t>
            </a:r>
            <a:r>
              <a:rPr lang="en-US" altLang="zh-CN" sz="1050" dirty="0">
                <a:solidFill>
                  <a:schemeClr val="bg1">
                    <a:lumMod val="50000"/>
                  </a:schemeClr>
                </a:solidFill>
                <a:latin typeface="微软雅黑"/>
              </a:rPr>
              <a:t>B</a:t>
            </a:r>
            <a:r>
              <a:rPr lang="zh-CN" altLang="en-US" sz="1050" dirty="0">
                <a:solidFill>
                  <a:schemeClr val="bg1">
                    <a:lumMod val="50000"/>
                  </a:schemeClr>
                </a:solidFill>
                <a:latin typeface="微软雅黑"/>
              </a:rPr>
              <a:t>的基底选择，因此即便获得</a:t>
            </a:r>
            <a:r>
              <a:rPr lang="en-US" altLang="zh-CN" sz="1050" dirty="0">
                <a:solidFill>
                  <a:schemeClr val="bg1">
                    <a:lumMod val="50000"/>
                  </a:schemeClr>
                </a:solidFill>
                <a:latin typeface="微软雅黑"/>
              </a:rPr>
              <a:t>A</a:t>
            </a:r>
            <a:r>
              <a:rPr lang="zh-CN" altLang="en-US" sz="1050" dirty="0">
                <a:solidFill>
                  <a:schemeClr val="bg1">
                    <a:lumMod val="50000"/>
                  </a:schemeClr>
                </a:solidFill>
                <a:latin typeface="微软雅黑"/>
              </a:rPr>
              <a:t>发送的对错表也无法选择基底知道正确信息，接收方发现收到的内容少了，有内鬼终止交易。</a:t>
            </a:r>
            <a:endParaRPr lang="en-US" altLang="zh-CN" sz="1050" dirty="0">
              <a:solidFill>
                <a:schemeClr val="bg1">
                  <a:lumMod val="50000"/>
                </a:schemeClr>
              </a:solidFill>
              <a:latin typeface="微软雅黑"/>
            </a:endParaRPr>
          </a:p>
        </p:txBody>
      </p:sp>
    </p:spTree>
    <p:extLst>
      <p:ext uri="{BB962C8B-B14F-4D97-AF65-F5344CB8AC3E}">
        <p14:creationId xmlns:p14="http://schemas.microsoft.com/office/powerpoint/2010/main" val="12155907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11</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缺陷</a:t>
            </a:r>
          </a:p>
        </p:txBody>
      </p:sp>
    </p:spTree>
    <p:extLst>
      <p:ext uri="{BB962C8B-B14F-4D97-AF65-F5344CB8AC3E}">
        <p14:creationId xmlns:p14="http://schemas.microsoft.com/office/powerpoint/2010/main" val="3057886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后量子密码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3493254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13</a:t>
            </a:fld>
            <a:endParaRPr lang="zh-CN" altLang="en-US" dirty="0"/>
          </a:p>
        </p:txBody>
      </p:sp>
      <p:sp>
        <p:nvSpPr>
          <p:cNvPr id="78" name="文本框 77">
            <a:extLst>
              <a:ext uri="{FF2B5EF4-FFF2-40B4-BE49-F238E27FC236}">
                <a16:creationId xmlns:a16="http://schemas.microsoft.com/office/drawing/2014/main" id="{2C37EE3F-84E5-734C-846D-6B983D00BF9C}"/>
              </a:ext>
            </a:extLst>
          </p:cNvPr>
          <p:cNvSpPr txBox="1"/>
          <p:nvPr/>
        </p:nvSpPr>
        <p:spPr>
          <a:xfrm>
            <a:off x="900242" y="1353433"/>
            <a:ext cx="10206122" cy="14773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1800" b="0" dirty="0">
                <a:solidFill>
                  <a:schemeClr val="tx1"/>
                </a:solidFill>
              </a:rPr>
              <a:t>       量子计算机的超强计算能力，使得基于某些数学难题的传统公钥密码的安全受到挑战；然而，量子计算机并不能解决电子计算机难于求解的所有数学问题。基于量子计算机不擅长计算的那些数学问题构造密码，就可以抵抗量子计算的攻击，我们称能够抵抗量子计算机攻击的密码为抗量子计算密码，或后量子密码。</a:t>
            </a:r>
          </a:p>
          <a:p>
            <a:pPr algn="l"/>
            <a:endParaRPr lang="zh-CN" altLang="en-US" sz="1800" b="0" dirty="0">
              <a:solidFill>
                <a:schemeClr val="tx1">
                  <a:lumMod val="85000"/>
                  <a:lumOff val="15000"/>
                </a:schemeClr>
              </a:solidFill>
            </a:endParaRPr>
          </a:p>
        </p:txBody>
      </p:sp>
      <p:sp>
        <p:nvSpPr>
          <p:cNvPr id="4" name="矩形 3">
            <a:extLst>
              <a:ext uri="{FF2B5EF4-FFF2-40B4-BE49-F238E27FC236}">
                <a16:creationId xmlns:a16="http://schemas.microsoft.com/office/drawing/2014/main" id="{1C79A3A0-97EA-BB46-9B61-B3117966E1EA}"/>
              </a:ext>
            </a:extLst>
          </p:cNvPr>
          <p:cNvSpPr/>
          <p:nvPr/>
        </p:nvSpPr>
        <p:spPr>
          <a:xfrm>
            <a:off x="861087" y="2823974"/>
            <a:ext cx="10019245" cy="4247317"/>
          </a:xfrm>
          <a:prstGeom prst="rect">
            <a:avLst/>
          </a:prstGeom>
        </p:spPr>
        <p:txBody>
          <a:bodyPr wrap="square">
            <a:spAutoFit/>
          </a:bodyPr>
          <a:lstStyle/>
          <a:p>
            <a:pPr algn="just"/>
            <a:r>
              <a:rPr lang="zh-CN" altLang="en-US" dirty="0">
                <a:solidFill>
                  <a:schemeClr val="tx1">
                    <a:lumMod val="85000"/>
                    <a:lumOff val="15000"/>
                  </a:schemeClr>
                </a:solidFill>
                <a:latin typeface="+mn-ea"/>
              </a:rPr>
              <a:t>对于密码算法安全性，主要是针对公钥密码算法：</a:t>
            </a:r>
          </a:p>
          <a:p>
            <a:pPr algn="just"/>
            <a:r>
              <a:rPr lang="zh-CN" altLang="en-US" dirty="0">
                <a:solidFill>
                  <a:schemeClr val="tx1">
                    <a:lumMod val="85000"/>
                    <a:lumOff val="15000"/>
                  </a:schemeClr>
                </a:solidFill>
                <a:latin typeface="+mn-ea"/>
              </a:rPr>
              <a:t>　　</a:t>
            </a:r>
            <a:r>
              <a:rPr lang="en-US" altLang="zh-CN" dirty="0">
                <a:solidFill>
                  <a:schemeClr val="tx1">
                    <a:lumMod val="85000"/>
                    <a:lumOff val="15000"/>
                  </a:schemeClr>
                </a:solidFill>
                <a:latin typeface="+mn-ea"/>
              </a:rPr>
              <a:t>1</a:t>
            </a:r>
            <a:r>
              <a:rPr lang="zh-CN" altLang="en-US" dirty="0">
                <a:solidFill>
                  <a:schemeClr val="tx1">
                    <a:lumMod val="85000"/>
                    <a:lumOff val="15000"/>
                  </a:schemeClr>
                </a:solidFill>
                <a:latin typeface="+mn-ea"/>
              </a:rPr>
              <a:t>）公钥密码算法安全性依赖的数学问题可以被高效的量子算法所解决。由于底层依赖的数学问题被解决，所以这些公钥密码算法不再安全。这些数学问题包括：离散对数 </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及椭圆曲线版本</a:t>
            </a:r>
            <a:r>
              <a:rPr lang="en-US" altLang="zh-CN" dirty="0">
                <a:solidFill>
                  <a:schemeClr val="tx1">
                    <a:lumMod val="85000"/>
                    <a:lumOff val="15000"/>
                  </a:schemeClr>
                </a:solidFill>
                <a:latin typeface="+mn-ea"/>
              </a:rPr>
              <a:t>)</a:t>
            </a:r>
            <a:r>
              <a:rPr lang="zh-CN" altLang="en-US" dirty="0">
                <a:solidFill>
                  <a:schemeClr val="tx1">
                    <a:lumMod val="85000"/>
                    <a:lumOff val="15000"/>
                  </a:schemeClr>
                </a:solidFill>
                <a:latin typeface="+mn-ea"/>
              </a:rPr>
              <a:t>、大整数分解等。这直接影响目前使用的</a:t>
            </a:r>
            <a:r>
              <a:rPr lang="en" altLang="zh-CN" dirty="0">
                <a:solidFill>
                  <a:schemeClr val="tx1">
                    <a:lumMod val="85000"/>
                    <a:lumOff val="15000"/>
                  </a:schemeClr>
                </a:solidFill>
                <a:latin typeface="+mn-ea"/>
              </a:rPr>
              <a:t>RSA</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Diffie-Hellman</a:t>
            </a:r>
            <a:r>
              <a:rPr lang="zh-CN" altLang="en" dirty="0">
                <a:solidFill>
                  <a:schemeClr val="tx1">
                    <a:lumMod val="85000"/>
                    <a:lumOff val="15000"/>
                  </a:schemeClr>
                </a:solidFill>
                <a:latin typeface="+mn-ea"/>
              </a:rPr>
              <a:t>密钥</a:t>
            </a:r>
            <a:r>
              <a:rPr lang="zh-CN" altLang="en-US" dirty="0">
                <a:solidFill>
                  <a:schemeClr val="tx1">
                    <a:lumMod val="85000"/>
                    <a:lumOff val="15000"/>
                  </a:schemeClr>
                </a:solidFill>
                <a:latin typeface="+mn-ea"/>
              </a:rPr>
              <a:t>交换</a:t>
            </a:r>
            <a:r>
              <a:rPr lang="zh-CN" altLang="en" dirty="0">
                <a:solidFill>
                  <a:schemeClr val="tx1">
                    <a:lumMod val="85000"/>
                    <a:lumOff val="15000"/>
                  </a:schemeClr>
                </a:solidFill>
                <a:latin typeface="+mn-ea"/>
              </a:rPr>
              <a:t>协议、</a:t>
            </a:r>
            <a:r>
              <a:rPr lang="zh-CN" altLang="en-US" dirty="0">
                <a:solidFill>
                  <a:schemeClr val="tx1">
                    <a:lumMod val="85000"/>
                    <a:lumOff val="15000"/>
                  </a:schemeClr>
                </a:solidFill>
                <a:latin typeface="+mn-ea"/>
              </a:rPr>
              <a:t>椭圆曲线等算法。著名的量子算法是 </a:t>
            </a:r>
            <a:r>
              <a:rPr lang="en-US" altLang="zh-CN" dirty="0">
                <a:solidFill>
                  <a:schemeClr val="tx1">
                    <a:lumMod val="85000"/>
                    <a:lumOff val="15000"/>
                  </a:schemeClr>
                </a:solidFill>
                <a:latin typeface="+mn-ea"/>
              </a:rPr>
              <a:t>1994 </a:t>
            </a:r>
            <a:r>
              <a:rPr lang="zh-CN" altLang="en-US" dirty="0">
                <a:solidFill>
                  <a:schemeClr val="tx1">
                    <a:lumMod val="85000"/>
                    <a:lumOff val="15000"/>
                  </a:schemeClr>
                </a:solidFill>
                <a:latin typeface="+mn-ea"/>
              </a:rPr>
              <a:t>年的</a:t>
            </a:r>
            <a:r>
              <a:rPr lang="en-US" altLang="zh-CN" dirty="0">
                <a:solidFill>
                  <a:schemeClr val="tx1">
                    <a:lumMod val="85000"/>
                    <a:lumOff val="15000"/>
                  </a:schemeClr>
                </a:solidFill>
                <a:latin typeface="+mn-ea"/>
              </a:rPr>
              <a:t>Shor</a:t>
            </a:r>
            <a:r>
              <a:rPr lang="zh-CN" altLang="en-US" dirty="0">
                <a:solidFill>
                  <a:schemeClr val="tx1">
                    <a:lumMod val="85000"/>
                    <a:lumOff val="15000"/>
                  </a:schemeClr>
                </a:solidFill>
                <a:latin typeface="+mn-ea"/>
              </a:rPr>
              <a:t>算法，使量子计算机可以在多项式时间内分解大整数因子，从而有效的破解</a:t>
            </a:r>
            <a:r>
              <a:rPr lang="en-US" altLang="zh-CN" dirty="0">
                <a:solidFill>
                  <a:schemeClr val="tx1">
                    <a:lumMod val="85000"/>
                    <a:lumOff val="15000"/>
                  </a:schemeClr>
                </a:solidFill>
                <a:latin typeface="+mn-ea"/>
              </a:rPr>
              <a:t>RSA</a:t>
            </a:r>
            <a:r>
              <a:rPr lang="zh-CN" altLang="en-US" dirty="0">
                <a:solidFill>
                  <a:schemeClr val="tx1">
                    <a:lumMod val="85000"/>
                    <a:lumOff val="15000"/>
                  </a:schemeClr>
                </a:solidFill>
                <a:latin typeface="+mn-ea"/>
              </a:rPr>
              <a:t>。</a:t>
            </a:r>
            <a:endParaRPr lang="en-US" altLang="zh-C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因此需要全新的公钥密码算法。</a:t>
            </a:r>
            <a:endParaRPr lang="en-US" altLang="zh-CN" dirty="0">
              <a:solidFill>
                <a:schemeClr val="tx1">
                  <a:lumMod val="85000"/>
                  <a:lumOff val="15000"/>
                </a:schemeClr>
              </a:solidFill>
              <a:latin typeface="+mn-ea"/>
            </a:endParaRPr>
          </a:p>
          <a:p>
            <a:pPr algn="just"/>
            <a:endParaRPr lang="zh-CN" altLang="en" dirty="0">
              <a:solidFill>
                <a:schemeClr val="tx1">
                  <a:lumMod val="85000"/>
                  <a:lumOff val="15000"/>
                </a:schemeClr>
              </a:solidFill>
              <a:latin typeface="+mn-ea"/>
            </a:endParaRPr>
          </a:p>
          <a:p>
            <a:pPr algn="just"/>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关于对称密码算法和哈希函数（例如 </a:t>
            </a:r>
            <a:r>
              <a:rPr lang="en" altLang="zh-CN" dirty="0">
                <a:solidFill>
                  <a:schemeClr val="tx1">
                    <a:lumMod val="85000"/>
                    <a:lumOff val="15000"/>
                  </a:schemeClr>
                </a:solidFill>
                <a:latin typeface="+mn-ea"/>
              </a:rPr>
              <a:t>AES</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SHA1</a:t>
            </a:r>
            <a:r>
              <a:rPr lang="zh-CN" altLang="en" dirty="0">
                <a:solidFill>
                  <a:schemeClr val="tx1">
                    <a:lumMod val="85000"/>
                    <a:lumOff val="15000"/>
                  </a:schemeClr>
                </a:solidFill>
                <a:latin typeface="+mn-ea"/>
              </a:rPr>
              <a:t>、</a:t>
            </a:r>
            <a:r>
              <a:rPr lang="en" altLang="zh-CN" dirty="0">
                <a:solidFill>
                  <a:schemeClr val="tx1">
                    <a:lumMod val="85000"/>
                    <a:lumOff val="15000"/>
                  </a:schemeClr>
                </a:solidFill>
                <a:latin typeface="+mn-ea"/>
              </a:rPr>
              <a:t>SHA2 </a:t>
            </a:r>
            <a:r>
              <a:rPr lang="zh-CN" altLang="en-US" dirty="0">
                <a:solidFill>
                  <a:schemeClr val="tx1">
                    <a:lumMod val="85000"/>
                    <a:lumOff val="15000"/>
                  </a:schemeClr>
                </a:solidFill>
                <a:latin typeface="+mn-ea"/>
              </a:rPr>
              <a:t>等），虽然有量子算法可以理论上攻破，但这个算法的影响有限，且有很多限制条件。著名的量子算法是</a:t>
            </a:r>
            <a:r>
              <a:rPr lang="en-US" altLang="zh-CN" dirty="0">
                <a:solidFill>
                  <a:schemeClr val="tx1">
                    <a:lumMod val="85000"/>
                    <a:lumOff val="15000"/>
                  </a:schemeClr>
                </a:solidFill>
                <a:latin typeface="+mn-ea"/>
              </a:rPr>
              <a:t>1996</a:t>
            </a:r>
            <a:r>
              <a:rPr lang="zh-CN" altLang="en-US" dirty="0">
                <a:solidFill>
                  <a:schemeClr val="tx1">
                    <a:lumMod val="85000"/>
                    <a:lumOff val="15000"/>
                  </a:schemeClr>
                </a:solidFill>
                <a:latin typeface="+mn-ea"/>
              </a:rPr>
              <a:t>年的</a:t>
            </a:r>
            <a:r>
              <a:rPr lang="en" altLang="zh-CN" dirty="0">
                <a:solidFill>
                  <a:schemeClr val="tx1">
                    <a:lumMod val="85000"/>
                    <a:lumOff val="15000"/>
                  </a:schemeClr>
                </a:solidFill>
                <a:latin typeface="+mn-ea"/>
              </a:rPr>
              <a:t>Grover</a:t>
            </a:r>
            <a:r>
              <a:rPr lang="zh-CN" altLang="en" dirty="0">
                <a:solidFill>
                  <a:schemeClr val="tx1">
                    <a:lumMod val="85000"/>
                    <a:lumOff val="15000"/>
                  </a:schemeClr>
                </a:solidFill>
                <a:latin typeface="+mn-ea"/>
              </a:rPr>
              <a:t>算法。</a:t>
            </a:r>
            <a:endParaRPr lang="en-US" altLang="zh-CN" dirty="0">
              <a:solidFill>
                <a:schemeClr val="tx1">
                  <a:lumMod val="85000"/>
                  <a:lumOff val="15000"/>
                </a:schemeClr>
              </a:solidFill>
              <a:latin typeface="+mn-ea"/>
            </a:endParaRPr>
          </a:p>
          <a:p>
            <a:r>
              <a:rPr lang="en-US" altLang="zh-CN" dirty="0">
                <a:latin typeface="+mn-ea"/>
              </a:rPr>
              <a:t>	</a:t>
            </a:r>
            <a:r>
              <a:rPr lang="zh-CN" altLang="en-US" dirty="0">
                <a:latin typeface="+mn-ea"/>
              </a:rPr>
              <a:t>对于对称密码算法，量子计算机对安全性的影响：</a:t>
            </a:r>
          </a:p>
          <a:p>
            <a:r>
              <a:rPr lang="zh-CN" altLang="en-US" dirty="0">
                <a:latin typeface="+mn-ea"/>
              </a:rPr>
              <a:t>　　</a:t>
            </a:r>
            <a:r>
              <a:rPr lang="en-US" altLang="zh-CN" dirty="0">
                <a:latin typeface="+mn-ea"/>
              </a:rPr>
              <a:t>1</a:t>
            </a:r>
            <a:r>
              <a:rPr lang="zh-CN" altLang="en-US" dirty="0">
                <a:latin typeface="+mn-ea"/>
              </a:rPr>
              <a:t>）降低现有算法的安全性：安全性从 </a:t>
            </a:r>
            <a:r>
              <a:rPr lang="en" altLang="zh-CN" dirty="0">
                <a:latin typeface="+mn-ea"/>
              </a:rPr>
              <a:t>k-bit </a:t>
            </a:r>
            <a:r>
              <a:rPr lang="zh-CN" altLang="en-US" dirty="0">
                <a:latin typeface="+mn-ea"/>
              </a:rPr>
              <a:t>降低为 </a:t>
            </a:r>
            <a:r>
              <a:rPr lang="en" altLang="zh-CN" dirty="0">
                <a:latin typeface="+mn-ea"/>
              </a:rPr>
              <a:t>k/2-bit</a:t>
            </a:r>
          </a:p>
          <a:p>
            <a:r>
              <a:rPr lang="zh-CN" altLang="en" dirty="0">
                <a:latin typeface="+mn-ea"/>
              </a:rPr>
              <a:t>　</a:t>
            </a:r>
            <a:r>
              <a:rPr lang="zh-CN" altLang="en-US" dirty="0">
                <a:latin typeface="+mn-ea"/>
              </a:rPr>
              <a:t>　</a:t>
            </a:r>
            <a:r>
              <a:rPr lang="en-US" altLang="zh-CN" dirty="0">
                <a:latin typeface="+mn-ea"/>
              </a:rPr>
              <a:t>2</a:t>
            </a:r>
            <a:r>
              <a:rPr lang="zh-CN" altLang="en-US" dirty="0">
                <a:latin typeface="+mn-ea"/>
              </a:rPr>
              <a:t>）把密钥长度或哈希的长度加倍即可，例如：</a:t>
            </a:r>
            <a:r>
              <a:rPr lang="en" altLang="zh-CN" dirty="0">
                <a:latin typeface="+mn-ea"/>
              </a:rPr>
              <a:t>AES-128 </a:t>
            </a:r>
            <a:r>
              <a:rPr lang="zh-CN" altLang="en-US" dirty="0">
                <a:latin typeface="+mn-ea"/>
              </a:rPr>
              <a:t>升级至 </a:t>
            </a:r>
            <a:r>
              <a:rPr lang="en" altLang="zh-CN" dirty="0">
                <a:latin typeface="+mn-ea"/>
              </a:rPr>
              <a:t>AES-256</a:t>
            </a:r>
            <a:r>
              <a:rPr lang="zh-CN" altLang="en" dirty="0">
                <a:latin typeface="+mn-ea"/>
              </a:rPr>
              <a:t>，</a:t>
            </a:r>
            <a:r>
              <a:rPr lang="en" altLang="zh-CN" dirty="0">
                <a:latin typeface="+mn-ea"/>
              </a:rPr>
              <a:t>SHA-256 </a:t>
            </a:r>
            <a:r>
              <a:rPr lang="zh-CN" altLang="en-US" dirty="0">
                <a:latin typeface="+mn-ea"/>
              </a:rPr>
              <a:t>升级至</a:t>
            </a:r>
            <a:r>
              <a:rPr lang="en" altLang="zh-CN" dirty="0">
                <a:latin typeface="+mn-ea"/>
              </a:rPr>
              <a:t>SHA-512 </a:t>
            </a:r>
            <a:r>
              <a:rPr lang="zh-CN" altLang="en-US" dirty="0">
                <a:latin typeface="+mn-ea"/>
              </a:rPr>
              <a:t>等</a:t>
            </a:r>
          </a:p>
          <a:p>
            <a:pPr algn="just"/>
            <a:endParaRPr lang="zh-CN" altLang="en" dirty="0">
              <a:solidFill>
                <a:schemeClr val="tx1">
                  <a:lumMod val="85000"/>
                  <a:lumOff val="15000"/>
                </a:schemeClr>
              </a:solidFill>
              <a:latin typeface="+mn-ea"/>
            </a:endParaRPr>
          </a:p>
        </p:txBody>
      </p:sp>
    </p:spTree>
    <p:extLst>
      <p:ext uri="{BB962C8B-B14F-4D97-AF65-F5344CB8AC3E}">
        <p14:creationId xmlns:p14="http://schemas.microsoft.com/office/powerpoint/2010/main" val="477014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87125" y="299356"/>
            <a:ext cx="12126303" cy="6596744"/>
            <a:chOff x="387125" y="299356"/>
            <a:chExt cx="12126303" cy="6596744"/>
          </a:xfrm>
        </p:grpSpPr>
        <p:grpSp>
          <p:nvGrpSpPr>
            <p:cNvPr id="76" name="组合 75"/>
            <p:cNvGrpSpPr/>
            <p:nvPr/>
          </p:nvGrpSpPr>
          <p:grpSpPr>
            <a:xfrm>
              <a:off x="387125" y="299356"/>
              <a:ext cx="1316500" cy="883947"/>
              <a:chOff x="1276124" y="1279752"/>
              <a:chExt cx="6401933" cy="4298496"/>
            </a:xfrm>
          </p:grpSpPr>
          <p:sp>
            <p:nvSpPr>
              <p:cNvPr id="84" name="菱形 83"/>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82" name="文本框 81"/>
            <p:cNvSpPr txBox="1"/>
            <p:nvPr/>
          </p:nvSpPr>
          <p:spPr>
            <a:xfrm>
              <a:off x="1869915" y="380547"/>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后量子密码征集进展</a:t>
              </a:r>
            </a:p>
          </p:txBody>
        </p:sp>
        <p:grpSp>
          <p:nvGrpSpPr>
            <p:cNvPr id="79" name="组合 78"/>
            <p:cNvGrpSpPr/>
            <p:nvPr/>
          </p:nvGrpSpPr>
          <p:grpSpPr>
            <a:xfrm>
              <a:off x="11572872" y="6254988"/>
              <a:ext cx="940556" cy="641112"/>
              <a:chOff x="11395287" y="6034159"/>
              <a:chExt cx="1208633" cy="823841"/>
            </a:xfrm>
          </p:grpSpPr>
          <p:sp>
            <p:nvSpPr>
              <p:cNvPr id="80" name="菱形 79"/>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14</a:t>
            </a:fld>
            <a:endParaRPr lang="zh-CN" altLang="en-US" dirty="0"/>
          </a:p>
        </p:txBody>
      </p:sp>
      <p:sp>
        <p:nvSpPr>
          <p:cNvPr id="3" name="矩形 2">
            <a:extLst>
              <a:ext uri="{FF2B5EF4-FFF2-40B4-BE49-F238E27FC236}">
                <a16:creationId xmlns:a16="http://schemas.microsoft.com/office/drawing/2014/main" id="{1A9C34DB-6238-AA49-A936-6873A44E43E5}"/>
              </a:ext>
            </a:extLst>
          </p:cNvPr>
          <p:cNvSpPr/>
          <p:nvPr/>
        </p:nvSpPr>
        <p:spPr>
          <a:xfrm>
            <a:off x="819678" y="1510287"/>
            <a:ext cx="10646282" cy="3693319"/>
          </a:xfrm>
          <a:prstGeom prst="rect">
            <a:avLst/>
          </a:prstGeom>
        </p:spPr>
        <p:txBody>
          <a:bodyPr wrap="square">
            <a:spAutoFit/>
          </a:bodyPr>
          <a:lstStyle/>
          <a:p>
            <a:r>
              <a:rPr lang="zh-CN" altLang="en-US" dirty="0">
                <a:solidFill>
                  <a:srgbClr val="000000"/>
                </a:solidFill>
                <a:latin typeface="+mn-ea"/>
              </a:rPr>
              <a:t>美国国家标准技术研究所 </a:t>
            </a:r>
            <a:r>
              <a:rPr lang="en-US" altLang="zh-CN" dirty="0">
                <a:solidFill>
                  <a:srgbClr val="000000"/>
                </a:solidFill>
                <a:latin typeface="+mn-ea"/>
              </a:rPr>
              <a:t>(</a:t>
            </a:r>
            <a:r>
              <a:rPr lang="en" altLang="zh-CN" dirty="0">
                <a:solidFill>
                  <a:srgbClr val="000000"/>
                </a:solidFill>
                <a:latin typeface="+mn-ea"/>
              </a:rPr>
              <a:t>NIST)</a:t>
            </a:r>
            <a:r>
              <a:rPr lang="zh-CN" altLang="en" dirty="0">
                <a:solidFill>
                  <a:srgbClr val="000000"/>
                </a:solidFill>
                <a:latin typeface="+mn-ea"/>
              </a:rPr>
              <a:t>。</a:t>
            </a:r>
            <a:endParaRPr lang="en-US" altLang="zh-CN" dirty="0">
              <a:solidFill>
                <a:srgbClr val="000000"/>
              </a:solidFill>
              <a:latin typeface="+mn-ea"/>
            </a:endParaRPr>
          </a:p>
          <a:p>
            <a:r>
              <a:rPr lang="en-US" altLang="zh-CN" dirty="0">
                <a:solidFill>
                  <a:srgbClr val="000000"/>
                </a:solidFill>
                <a:latin typeface="+mn-ea"/>
              </a:rPr>
              <a:t>	</a:t>
            </a:r>
            <a:r>
              <a:rPr lang="en" altLang="zh-CN" dirty="0">
                <a:solidFill>
                  <a:srgbClr val="000000"/>
                </a:solidFill>
                <a:latin typeface="+mn-ea"/>
              </a:rPr>
              <a:t>NIST </a:t>
            </a:r>
            <a:r>
              <a:rPr lang="zh-CN" altLang="en-US" dirty="0">
                <a:solidFill>
                  <a:srgbClr val="000000"/>
                </a:solidFill>
                <a:latin typeface="+mn-ea"/>
              </a:rPr>
              <a:t>早在 </a:t>
            </a:r>
            <a:r>
              <a:rPr lang="en-US" altLang="zh-CN" dirty="0">
                <a:solidFill>
                  <a:srgbClr val="000000"/>
                </a:solidFill>
                <a:latin typeface="+mn-ea"/>
              </a:rPr>
              <a:t>2012 </a:t>
            </a:r>
            <a:r>
              <a:rPr lang="zh-CN" altLang="en-US" dirty="0">
                <a:solidFill>
                  <a:srgbClr val="000000"/>
                </a:solidFill>
                <a:latin typeface="+mn-ea"/>
              </a:rPr>
              <a:t>年启动了后量子密码的研究工作，并于 </a:t>
            </a:r>
            <a:r>
              <a:rPr lang="en-US" altLang="zh-CN" dirty="0">
                <a:solidFill>
                  <a:srgbClr val="000000"/>
                </a:solidFill>
                <a:latin typeface="+mn-ea"/>
              </a:rPr>
              <a:t>2016 </a:t>
            </a:r>
            <a:r>
              <a:rPr lang="zh-CN" altLang="en-US" dirty="0">
                <a:solidFill>
                  <a:srgbClr val="000000"/>
                </a:solidFill>
                <a:latin typeface="+mn-ea"/>
              </a:rPr>
              <a:t>年</a:t>
            </a:r>
            <a:r>
              <a:rPr lang="en-US" altLang="zh-CN" dirty="0">
                <a:solidFill>
                  <a:srgbClr val="000000"/>
                </a:solidFill>
                <a:latin typeface="+mn-ea"/>
              </a:rPr>
              <a:t>2</a:t>
            </a:r>
            <a:r>
              <a:rPr lang="zh-CN" altLang="en-US" dirty="0">
                <a:solidFill>
                  <a:srgbClr val="000000"/>
                </a:solidFill>
                <a:latin typeface="+mn-ea"/>
              </a:rPr>
              <a:t>月启动了全球范围内的后量子密码标准征集，并于 </a:t>
            </a:r>
            <a:r>
              <a:rPr lang="en-US" altLang="zh-CN" dirty="0">
                <a:solidFill>
                  <a:srgbClr val="000000"/>
                </a:solidFill>
                <a:latin typeface="+mn-ea"/>
              </a:rPr>
              <a:t>2017.11.30 </a:t>
            </a:r>
            <a:r>
              <a:rPr lang="zh-CN" altLang="en-US" dirty="0">
                <a:solidFill>
                  <a:srgbClr val="000000"/>
                </a:solidFill>
                <a:latin typeface="+mn-ea"/>
              </a:rPr>
              <a:t>截止草案提交。</a:t>
            </a:r>
            <a:endParaRPr lang="en-US" altLang="zh-CN" dirty="0">
              <a:solidFill>
                <a:srgbClr val="000000"/>
              </a:solidFill>
              <a:latin typeface="+mn-ea"/>
            </a:endParaRPr>
          </a:p>
          <a:p>
            <a:r>
              <a:rPr lang="en-US" altLang="zh-CN" dirty="0">
                <a:solidFill>
                  <a:srgbClr val="000000"/>
                </a:solidFill>
                <a:latin typeface="+mn-ea"/>
              </a:rPr>
              <a:t>	2018</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月在 </a:t>
            </a:r>
            <a:r>
              <a:rPr lang="en" altLang="zh-CN" dirty="0">
                <a:solidFill>
                  <a:srgbClr val="000000"/>
                </a:solidFill>
                <a:latin typeface="+mn-ea"/>
              </a:rPr>
              <a:t>Florida </a:t>
            </a:r>
            <a:r>
              <a:rPr lang="zh-CN" altLang="en-US" dirty="0">
                <a:solidFill>
                  <a:srgbClr val="000000"/>
                </a:solidFill>
                <a:latin typeface="+mn-ea"/>
              </a:rPr>
              <a:t>举办了第一届 </a:t>
            </a:r>
            <a:r>
              <a:rPr lang="en" altLang="zh-CN" dirty="0">
                <a:solidFill>
                  <a:srgbClr val="000000"/>
                </a:solidFill>
                <a:latin typeface="+mn-ea"/>
              </a:rPr>
              <a:t>PQC(</a:t>
            </a:r>
            <a:r>
              <a:rPr lang="en" altLang="zh-CN" dirty="0">
                <a:latin typeface="+mn-ea"/>
              </a:rPr>
              <a:t>Post Quantum Cryptography</a:t>
            </a:r>
            <a:r>
              <a:rPr lang="en" altLang="zh-CN" dirty="0">
                <a:solidFill>
                  <a:srgbClr val="000000"/>
                </a:solidFill>
                <a:latin typeface="+mn-ea"/>
              </a:rPr>
              <a:t>)</a:t>
            </a:r>
            <a:r>
              <a:rPr lang="zh-CN" altLang="en-US" dirty="0">
                <a:solidFill>
                  <a:srgbClr val="000000"/>
                </a:solidFill>
                <a:latin typeface="+mn-ea"/>
              </a:rPr>
              <a:t>标准化会议。</a:t>
            </a:r>
            <a:r>
              <a:rPr lang="en" altLang="zh-CN" dirty="0">
                <a:solidFill>
                  <a:srgbClr val="000000"/>
                </a:solidFill>
                <a:latin typeface="+mn-ea"/>
              </a:rPr>
              <a:t>NIST </a:t>
            </a:r>
            <a:r>
              <a:rPr lang="zh-CN" altLang="en-US" dirty="0">
                <a:solidFill>
                  <a:srgbClr val="000000"/>
                </a:solidFill>
                <a:latin typeface="+mn-ea"/>
              </a:rPr>
              <a:t>预计在未来 </a:t>
            </a:r>
            <a:r>
              <a:rPr lang="en-US" altLang="zh-CN" dirty="0">
                <a:solidFill>
                  <a:srgbClr val="000000"/>
                </a:solidFill>
                <a:latin typeface="+mn-ea"/>
              </a:rPr>
              <a:t>5 </a:t>
            </a:r>
            <a:r>
              <a:rPr lang="zh-CN" altLang="en-US" dirty="0">
                <a:solidFill>
                  <a:srgbClr val="000000"/>
                </a:solidFill>
                <a:latin typeface="+mn-ea"/>
              </a:rPr>
              <a:t>年左右，确定新一代公钥密码算法标准。</a:t>
            </a:r>
            <a:r>
              <a:rPr lang="en" altLang="zh-CN" dirty="0">
                <a:latin typeface="+mn-ea"/>
              </a:rPr>
              <a:t>NIST </a:t>
            </a:r>
            <a:r>
              <a:rPr lang="zh-CN" altLang="en-US" dirty="0">
                <a:latin typeface="+mn-ea"/>
              </a:rPr>
              <a:t>共收到 </a:t>
            </a:r>
            <a:r>
              <a:rPr lang="en-US" altLang="zh-CN" dirty="0">
                <a:latin typeface="+mn-ea"/>
              </a:rPr>
              <a:t>82 </a:t>
            </a:r>
            <a:r>
              <a:rPr lang="zh-CN" altLang="en-US" dirty="0">
                <a:latin typeface="+mn-ea"/>
              </a:rPr>
              <a:t>个算法草案。在进行初步筛选后，</a:t>
            </a:r>
            <a:r>
              <a:rPr lang="en" altLang="zh-CN" dirty="0">
                <a:latin typeface="+mn-ea"/>
              </a:rPr>
              <a:t>NIST </a:t>
            </a:r>
            <a:r>
              <a:rPr lang="zh-CN" altLang="en-US" u="sng" dirty="0">
                <a:latin typeface="+mn-ea"/>
              </a:rPr>
              <a:t>公布</a:t>
            </a:r>
            <a:r>
              <a:rPr lang="zh-CN" altLang="en-US" dirty="0">
                <a:latin typeface="+mn-ea"/>
              </a:rPr>
              <a:t>了 </a:t>
            </a:r>
            <a:r>
              <a:rPr lang="en-US" altLang="zh-CN" dirty="0">
                <a:latin typeface="+mn-ea"/>
              </a:rPr>
              <a:t>69 </a:t>
            </a:r>
            <a:r>
              <a:rPr lang="zh-CN" altLang="en-US" dirty="0">
                <a:latin typeface="+mn-ea"/>
              </a:rPr>
              <a:t>个“完整且适合”的草案。</a:t>
            </a:r>
            <a:endParaRPr lang="en-US" altLang="zh-CN" dirty="0">
              <a:solidFill>
                <a:srgbClr val="000000"/>
              </a:solidFill>
              <a:latin typeface="+mn-ea"/>
            </a:endParaRPr>
          </a:p>
          <a:p>
            <a:r>
              <a:rPr lang="en-US" altLang="zh-CN" dirty="0">
                <a:solidFill>
                  <a:srgbClr val="000000"/>
                </a:solidFill>
                <a:latin typeface="+mn-ea"/>
              </a:rPr>
              <a:t>	2019</a:t>
            </a:r>
            <a:r>
              <a:rPr lang="zh-CN" altLang="en-US" dirty="0">
                <a:solidFill>
                  <a:srgbClr val="000000"/>
                </a:solidFill>
                <a:latin typeface="+mn-ea"/>
              </a:rPr>
              <a:t>年</a:t>
            </a:r>
            <a:r>
              <a:rPr lang="en-US" altLang="zh-CN" dirty="0">
                <a:solidFill>
                  <a:srgbClr val="000000"/>
                </a:solidFill>
                <a:latin typeface="+mn-ea"/>
              </a:rPr>
              <a:t>4</a:t>
            </a:r>
            <a:r>
              <a:rPr lang="zh-CN" altLang="en-US" dirty="0">
                <a:solidFill>
                  <a:srgbClr val="000000"/>
                </a:solidFill>
                <a:latin typeface="+mn-ea"/>
              </a:rPr>
              <a:t>月，将合适的密码算法的数量进一步缩减为</a:t>
            </a:r>
            <a:r>
              <a:rPr lang="en-US" altLang="zh-CN" dirty="0">
                <a:solidFill>
                  <a:srgbClr val="000000"/>
                </a:solidFill>
                <a:latin typeface="+mn-ea"/>
              </a:rPr>
              <a:t>29</a:t>
            </a:r>
            <a:r>
              <a:rPr lang="zh-CN" altLang="en-US" dirty="0">
                <a:solidFill>
                  <a:srgbClr val="000000"/>
                </a:solidFill>
                <a:latin typeface="+mn-ea"/>
              </a:rPr>
              <a:t>个。</a:t>
            </a:r>
            <a:endParaRPr lang="en-US" altLang="zh-CN" dirty="0">
              <a:solidFill>
                <a:srgbClr val="000000"/>
              </a:solidFill>
              <a:latin typeface="+mn-ea"/>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a:p>
            <a:r>
              <a:rPr lang="en-US" altLang="zh-CN" dirty="0">
                <a:solidFill>
                  <a:srgbClr val="000000"/>
                </a:solidFill>
                <a:latin typeface="PingFang SC" panose="020B0400000000000000" pitchFamily="34" charset="-122"/>
                <a:ea typeface="PingFang SC" panose="020B0400000000000000" pitchFamily="34" charset="-122"/>
              </a:rPr>
              <a:t>NIST</a:t>
            </a:r>
            <a:r>
              <a:rPr lang="zh-CN" altLang="en-US" dirty="0">
                <a:solidFill>
                  <a:srgbClr val="000000"/>
                </a:solidFill>
                <a:latin typeface="PingFang SC" panose="020B0400000000000000" pitchFamily="34" charset="-122"/>
                <a:ea typeface="PingFang SC" panose="020B0400000000000000" pitchFamily="34" charset="-122"/>
              </a:rPr>
              <a:t>主要聚焦于以下三种后量子密码算法的征集：加密、密钥交换、数字签名。</a:t>
            </a:r>
            <a:endParaRPr lang="en-US" altLang="zh-CN" dirty="0">
              <a:solidFill>
                <a:srgbClr val="000000"/>
              </a:solidFill>
              <a:latin typeface="PingFang SC" panose="020B0400000000000000" pitchFamily="34" charset="-122"/>
              <a:ea typeface="PingFang SC" panose="020B0400000000000000" pitchFamily="34" charset="-122"/>
            </a:endParaRPr>
          </a:p>
          <a:p>
            <a:endParaRPr lang="en-US" altLang="zh-CN" dirty="0">
              <a:solidFill>
                <a:srgbClr val="000000"/>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212413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0bbf6ee-5302-48d3-9896-179f06b8a4b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28639" y="2432267"/>
            <a:ext cx="8185381" cy="3209653"/>
            <a:chOff x="1890042" y="1913959"/>
            <a:chExt cx="8185381" cy="3209653"/>
          </a:xfrm>
        </p:grpSpPr>
        <p:sp>
          <p:nvSpPr>
            <p:cNvPr id="4" name="íŝḻíḑé"/>
            <p:cNvSpPr/>
            <p:nvPr/>
          </p:nvSpPr>
          <p:spPr>
            <a:xfrm>
              <a:off x="5018061" y="2324100"/>
              <a:ext cx="2230266" cy="2230266"/>
            </a:xfrm>
            <a:prstGeom prst="ellipse">
              <a:avLst/>
            </a:prstGeom>
            <a:blipFill>
              <a:blip r:embed="rId4">
                <a:grayscl/>
              </a:blip>
              <a:srcRect/>
              <a:stretch>
                <a:fillRect l="-25172" r="-24888"/>
              </a:stretch>
            </a:blipFill>
            <a:ln>
              <a:noFill/>
            </a:ln>
            <a:effectLst/>
          </p:spPr>
          <p:txBody>
            <a:bodyPr anchor="ctr"/>
            <a:lstStyle/>
            <a:p>
              <a:pPr algn="ctr"/>
              <a:endParaRPr sz="2400">
                <a:latin typeface="Agency FB" panose="020B0503020202020204" pitchFamily="34" charset="0"/>
              </a:endParaRPr>
            </a:p>
          </p:txBody>
        </p:sp>
        <p:grpSp>
          <p:nvGrpSpPr>
            <p:cNvPr id="5" name="îsḻiḑe"/>
            <p:cNvGrpSpPr/>
            <p:nvPr/>
          </p:nvGrpSpPr>
          <p:grpSpPr>
            <a:xfrm>
              <a:off x="1890042" y="1915700"/>
              <a:ext cx="2837125" cy="3207912"/>
              <a:chOff x="1233403" y="1915700"/>
              <a:chExt cx="2837125" cy="3207912"/>
            </a:xfrm>
          </p:grpSpPr>
          <p:sp>
            <p:nvSpPr>
              <p:cNvPr id="42" name="îṧľiḍê"/>
              <p:cNvSpPr/>
              <p:nvPr/>
            </p:nvSpPr>
            <p:spPr>
              <a:xfrm>
                <a:off x="1233403" y="4214720"/>
                <a:ext cx="1653245" cy="461024"/>
              </a:xfrm>
              <a:prstGeom prst="rect">
                <a:avLst/>
              </a:prstGeom>
            </p:spPr>
            <p:txBody>
              <a:bodyPr wrap="square" lIns="0" tIns="0" rIns="0" bIns="0" anchor="b" anchorCtr="0">
                <a:normAutofit/>
              </a:bodyPr>
              <a:lstStyle/>
              <a:p>
                <a:r>
                  <a:rPr lang="zh-CN" altLang="en-US" sz="2400" dirty="0">
                    <a:solidFill>
                      <a:schemeClr val="accent3">
                        <a:lumMod val="100000"/>
                      </a:schemeClr>
                    </a:solidFill>
                    <a:effectLst/>
                    <a:latin typeface="Agency FB" panose="020B0503020202020204" pitchFamily="34" charset="0"/>
                  </a:rPr>
                  <a:t>基于多变量</a:t>
                </a:r>
                <a:endParaRPr lang="en-US" sz="2400" dirty="0">
                  <a:solidFill>
                    <a:schemeClr val="accent3">
                      <a:lumMod val="100000"/>
                    </a:schemeClr>
                  </a:solidFill>
                  <a:effectLst/>
                  <a:latin typeface="Agency FB" panose="020B0503020202020204" pitchFamily="34" charset="0"/>
                </a:endParaRPr>
              </a:p>
            </p:txBody>
          </p:sp>
          <p:grpSp>
            <p:nvGrpSpPr>
              <p:cNvPr id="28" name="ísḻíde"/>
              <p:cNvGrpSpPr/>
              <p:nvPr/>
            </p:nvGrpSpPr>
            <p:grpSpPr>
              <a:xfrm>
                <a:off x="1514533" y="1915700"/>
                <a:ext cx="2555995" cy="1014984"/>
                <a:chOff x="1514533" y="1915700"/>
                <a:chExt cx="2555995" cy="1014984"/>
              </a:xfrm>
            </p:grpSpPr>
            <p:sp>
              <p:nvSpPr>
                <p:cNvPr id="39" name="í$1ïḋê"/>
                <p:cNvSpPr/>
                <p:nvPr/>
              </p:nvSpPr>
              <p:spPr>
                <a:xfrm>
                  <a:off x="1514533" y="2042150"/>
                  <a:ext cx="1372116" cy="461024"/>
                </a:xfrm>
                <a:prstGeom prst="rect">
                  <a:avLst/>
                </a:prstGeom>
              </p:spPr>
              <p:txBody>
                <a:bodyPr wrap="square" lIns="0" tIns="0" rIns="0" bIns="0" anchor="b" anchorCtr="0">
                  <a:noAutofit/>
                </a:bodyPr>
                <a:lstStyle/>
                <a:p>
                  <a:r>
                    <a:rPr lang="zh-CN" altLang="en-US" sz="2400" dirty="0">
                      <a:solidFill>
                        <a:schemeClr val="accent1">
                          <a:lumMod val="100000"/>
                        </a:schemeClr>
                      </a:solidFill>
                      <a:latin typeface="Agency FB" panose="020B0503020202020204" pitchFamily="34" charset="0"/>
                    </a:rPr>
                    <a:t>基于哈希</a:t>
                  </a:r>
                  <a:endParaRPr lang="en-US" sz="2400" dirty="0">
                    <a:solidFill>
                      <a:schemeClr val="accent1">
                        <a:lumMod val="100000"/>
                      </a:schemeClr>
                    </a:solidFill>
                    <a:effectLst/>
                    <a:latin typeface="Agency FB" panose="020B0503020202020204" pitchFamily="34" charset="0"/>
                  </a:endParaRPr>
                </a:p>
              </p:txBody>
            </p:sp>
            <p:grpSp>
              <p:nvGrpSpPr>
                <p:cNvPr id="34" name="í$lîḓé"/>
                <p:cNvGrpSpPr/>
                <p:nvPr/>
              </p:nvGrpSpPr>
              <p:grpSpPr>
                <a:xfrm>
                  <a:off x="3055544" y="1915700"/>
                  <a:ext cx="1014984" cy="1014984"/>
                  <a:chOff x="3057286" y="1915700"/>
                  <a:chExt cx="1014984" cy="1014984"/>
                </a:xfrm>
              </p:grpSpPr>
              <p:sp>
                <p:nvSpPr>
                  <p:cNvPr id="3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6" name="íśḷiḓè"/>
                  <p:cNvSpPr/>
                  <p:nvPr/>
                </p:nvSpPr>
                <p:spPr>
                  <a:xfrm>
                    <a:off x="3057286" y="1915700"/>
                    <a:ext cx="1014984" cy="1014984"/>
                  </a:xfrm>
                  <a:prstGeom prst="arc">
                    <a:avLst>
                      <a:gd name="adj1" fmla="val 16200000"/>
                      <a:gd name="adj2" fmla="val 18256256"/>
                    </a:avLst>
                  </a:pr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29" name="isḷíďè"/>
              <p:cNvGrpSpPr/>
              <p:nvPr/>
            </p:nvGrpSpPr>
            <p:grpSpPr>
              <a:xfrm>
                <a:off x="3055544" y="4108628"/>
                <a:ext cx="1014984" cy="1014984"/>
                <a:chOff x="3055544" y="4108628"/>
                <a:chExt cx="1014984" cy="1014984"/>
              </a:xfrm>
            </p:grpSpPr>
            <p:sp>
              <p:nvSpPr>
                <p:cNvPr id="3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31" name="íšļíḍe"/>
                <p:cNvSpPr/>
                <p:nvPr/>
              </p:nvSpPr>
              <p:spPr>
                <a:xfrm>
                  <a:off x="3055544" y="4108628"/>
                  <a:ext cx="1014984" cy="1014984"/>
                </a:xfrm>
                <a:prstGeom prst="arc">
                  <a:avLst>
                    <a:gd name="adj1" fmla="val 16200000"/>
                    <a:gd name="adj2" fmla="val 2942198"/>
                  </a:avLst>
                </a:prstGeom>
                <a:ln w="10160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3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6" name="íšḷíḑê"/>
            <p:cNvGrpSpPr/>
            <p:nvPr/>
          </p:nvGrpSpPr>
          <p:grpSpPr>
            <a:xfrm>
              <a:off x="7464833" y="1913959"/>
              <a:ext cx="2610590" cy="3209653"/>
              <a:chOff x="7710155" y="1913959"/>
              <a:chExt cx="2610590" cy="3209653"/>
            </a:xfrm>
          </p:grpSpPr>
          <p:grpSp>
            <p:nvGrpSpPr>
              <p:cNvPr id="9" name="iṩľíḍè"/>
              <p:cNvGrpSpPr/>
              <p:nvPr/>
            </p:nvGrpSpPr>
            <p:grpSpPr>
              <a:xfrm>
                <a:off x="7710155" y="1913959"/>
                <a:ext cx="2610590" cy="1014984"/>
                <a:chOff x="8119730" y="1913959"/>
                <a:chExt cx="2610590" cy="1014984"/>
              </a:xfrm>
            </p:grpSpPr>
            <p:sp>
              <p:nvSpPr>
                <p:cNvPr id="25" name="ïṡľïdè"/>
                <p:cNvSpPr/>
                <p:nvPr/>
              </p:nvSpPr>
              <p:spPr>
                <a:xfrm>
                  <a:off x="9358204" y="2042150"/>
                  <a:ext cx="1372116" cy="461024"/>
                </a:xfrm>
                <a:prstGeom prst="rect">
                  <a:avLst/>
                </a:prstGeom>
              </p:spPr>
              <p:txBody>
                <a:bodyPr wrap="square" lIns="0" tIns="0" rIns="0" bIns="0" anchor="ctr" anchorCtr="0">
                  <a:noAutofit/>
                </a:bodyPr>
                <a:lstStyle/>
                <a:p>
                  <a:r>
                    <a:rPr lang="zh-CN" altLang="en-US" sz="2400" dirty="0">
                      <a:solidFill>
                        <a:schemeClr val="accent2">
                          <a:lumMod val="100000"/>
                        </a:schemeClr>
                      </a:solidFill>
                      <a:latin typeface="Agency FB" panose="020B0503020202020204" pitchFamily="34" charset="0"/>
                    </a:rPr>
                    <a:t>基于编码</a:t>
                  </a:r>
                  <a:endParaRPr lang="en-US" sz="2400" dirty="0">
                    <a:solidFill>
                      <a:schemeClr val="accent2">
                        <a:lumMod val="100000"/>
                      </a:schemeClr>
                    </a:solidFill>
                    <a:latin typeface="Agency FB" panose="020B0503020202020204" pitchFamily="34" charset="0"/>
                  </a:endParaRPr>
                </a:p>
              </p:txBody>
            </p:sp>
            <p:grpSp>
              <p:nvGrpSpPr>
                <p:cNvPr id="20" name="iśliḓè"/>
                <p:cNvGrpSpPr/>
                <p:nvPr/>
              </p:nvGrpSpPr>
              <p:grpSpPr>
                <a:xfrm>
                  <a:off x="8119730" y="1913959"/>
                  <a:ext cx="1014984" cy="1014984"/>
                  <a:chOff x="8119730" y="1913959"/>
                  <a:chExt cx="1014984" cy="1014984"/>
                </a:xfrm>
              </p:grpSpPr>
              <p:sp>
                <p:nvSpPr>
                  <p:cNvPr id="21"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22" name="išḻîḍê"/>
                  <p:cNvSpPr/>
                  <p:nvPr/>
                </p:nvSpPr>
                <p:spPr>
                  <a:xfrm>
                    <a:off x="8119730" y="1913959"/>
                    <a:ext cx="1014984" cy="1014984"/>
                  </a:xfrm>
                  <a:prstGeom prst="arc">
                    <a:avLst>
                      <a:gd name="adj1" fmla="val 16200000"/>
                      <a:gd name="adj2" fmla="val 22079"/>
                    </a:avLst>
                  </a:prstGeom>
                  <a:ln w="1016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23"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nvGrpSpPr>
              <p:cNvPr id="10" name="ïšḻïḓé"/>
              <p:cNvGrpSpPr/>
              <p:nvPr/>
            </p:nvGrpSpPr>
            <p:grpSpPr>
              <a:xfrm>
                <a:off x="7710155" y="4108628"/>
                <a:ext cx="2253458" cy="1014984"/>
                <a:chOff x="8119730" y="4108628"/>
                <a:chExt cx="2253458" cy="1014984"/>
              </a:xfrm>
            </p:grpSpPr>
            <p:sp>
              <p:nvSpPr>
                <p:cNvPr id="17" name="ïṥḷiḑe"/>
                <p:cNvSpPr/>
                <p:nvPr/>
              </p:nvSpPr>
              <p:spPr>
                <a:xfrm>
                  <a:off x="9358204" y="4226640"/>
                  <a:ext cx="1014984" cy="461024"/>
                </a:xfrm>
                <a:prstGeom prst="rect">
                  <a:avLst/>
                </a:prstGeom>
              </p:spPr>
              <p:txBody>
                <a:bodyPr wrap="square" lIns="0" tIns="0" rIns="0" bIns="0" anchor="ctr" anchorCtr="0">
                  <a:noAutofit/>
                </a:bodyPr>
                <a:lstStyle/>
                <a:p>
                  <a:r>
                    <a:rPr lang="zh-CN" altLang="en-US" sz="2400" dirty="0">
                      <a:solidFill>
                        <a:schemeClr val="accent4">
                          <a:lumMod val="100000"/>
                        </a:schemeClr>
                      </a:solidFill>
                      <a:effectLst/>
                      <a:latin typeface="Agency FB" panose="020B0503020202020204" pitchFamily="34" charset="0"/>
                    </a:rPr>
                    <a:t>基于格</a:t>
                  </a:r>
                  <a:endParaRPr lang="en-US" sz="2400" dirty="0">
                    <a:solidFill>
                      <a:schemeClr val="accent4">
                        <a:lumMod val="100000"/>
                      </a:schemeClr>
                    </a:solidFill>
                    <a:effectLst/>
                    <a:latin typeface="Agency FB" panose="020B0503020202020204" pitchFamily="34" charset="0"/>
                  </a:endParaRPr>
                </a:p>
              </p:txBody>
            </p:sp>
            <p:grpSp>
              <p:nvGrpSpPr>
                <p:cNvPr id="12" name="ísľîḋè"/>
                <p:cNvGrpSpPr/>
                <p:nvPr/>
              </p:nvGrpSpPr>
              <p:grpSpPr>
                <a:xfrm>
                  <a:off x="8119730" y="4108628"/>
                  <a:ext cx="1014984" cy="1014984"/>
                  <a:chOff x="8119730" y="4108628"/>
                  <a:chExt cx="1014984" cy="1014984"/>
                </a:xfrm>
              </p:grpSpPr>
              <p:sp>
                <p:nvSpPr>
                  <p:cNvPr id="13"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sp>
                <p:nvSpPr>
                  <p:cNvPr id="14" name="i$1îḑe"/>
                  <p:cNvSpPr/>
                  <p:nvPr/>
                </p:nvSpPr>
                <p:spPr>
                  <a:xfrm>
                    <a:off x="8119730" y="4108628"/>
                    <a:ext cx="1014984" cy="1014984"/>
                  </a:xfrm>
                  <a:prstGeom prst="arc">
                    <a:avLst>
                      <a:gd name="adj1" fmla="val 16200000"/>
                      <a:gd name="adj2" fmla="val 8711261"/>
                    </a:avLst>
                  </a:prstGeom>
                  <a:ln w="1016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sz="2400">
                      <a:latin typeface="Agency FB" panose="020B0503020202020204" pitchFamily="34" charset="0"/>
                    </a:endParaRPr>
                  </a:p>
                </p:txBody>
              </p:sp>
              <p:sp>
                <p:nvSpPr>
                  <p:cNvPr id="15"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gency FB" panose="020B0503020202020204" pitchFamily="34" charset="0"/>
                    </a:endParaRPr>
                  </a:p>
                </p:txBody>
              </p:sp>
            </p:grpSp>
          </p:grpSp>
        </p:grpSp>
      </p:grpSp>
      <p:grpSp>
        <p:nvGrpSpPr>
          <p:cNvPr id="56" name="组合 55"/>
          <p:cNvGrpSpPr/>
          <p:nvPr/>
        </p:nvGrpSpPr>
        <p:grpSpPr>
          <a:xfrm>
            <a:off x="387125" y="299356"/>
            <a:ext cx="12126303" cy="6596744"/>
            <a:chOff x="387125" y="299356"/>
            <a:chExt cx="12126303" cy="6596744"/>
          </a:xfrm>
        </p:grpSpPr>
        <p:grpSp>
          <p:nvGrpSpPr>
            <p:cNvPr id="57" name="组合 56"/>
            <p:cNvGrpSpPr/>
            <p:nvPr/>
          </p:nvGrpSpPr>
          <p:grpSpPr>
            <a:xfrm>
              <a:off x="387125" y="299356"/>
              <a:ext cx="1316500" cy="883947"/>
              <a:chOff x="1276124" y="1279752"/>
              <a:chExt cx="6401933" cy="4298496"/>
            </a:xfrm>
          </p:grpSpPr>
          <p:sp>
            <p:nvSpPr>
              <p:cNvPr id="65" name="菱形 64"/>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3" name="文本框 62"/>
            <p:cNvSpPr txBox="1"/>
            <p:nvPr/>
          </p:nvSpPr>
          <p:spPr>
            <a:xfrm>
              <a:off x="1862745" y="459176"/>
              <a:ext cx="608228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构造后量子密码的</a:t>
              </a:r>
              <a:r>
                <a:rPr lang="en-US" altLang="zh-CN" sz="2800" b="1" dirty="0">
                  <a:solidFill>
                    <a:schemeClr val="tx1">
                      <a:lumMod val="75000"/>
                      <a:lumOff val="25000"/>
                    </a:schemeClr>
                  </a:solidFill>
                  <a:latin typeface="Century Gothic" panose="020B0502020202020204" pitchFamily="34" charset="0"/>
                </a:rPr>
                <a:t>4</a:t>
              </a:r>
              <a:r>
                <a:rPr lang="zh-CN" altLang="en-US" sz="2800" b="1" dirty="0">
                  <a:solidFill>
                    <a:schemeClr val="tx1">
                      <a:lumMod val="75000"/>
                      <a:lumOff val="25000"/>
                    </a:schemeClr>
                  </a:solidFill>
                  <a:latin typeface="Century Gothic" panose="020B0502020202020204" pitchFamily="34" charset="0"/>
                </a:rPr>
                <a:t>种数学方法</a:t>
              </a:r>
            </a:p>
          </p:txBody>
        </p:sp>
        <p:grpSp>
          <p:nvGrpSpPr>
            <p:cNvPr id="60" name="组合 59"/>
            <p:cNvGrpSpPr/>
            <p:nvPr/>
          </p:nvGrpSpPr>
          <p:grpSpPr>
            <a:xfrm>
              <a:off x="11572872" y="6254988"/>
              <a:ext cx="940556" cy="641112"/>
              <a:chOff x="11395287" y="6034159"/>
              <a:chExt cx="1208633" cy="823841"/>
            </a:xfrm>
          </p:grpSpPr>
          <p:sp>
            <p:nvSpPr>
              <p:cNvPr id="61" name="菱形 60"/>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15</a:t>
            </a:fld>
            <a:endParaRPr lang="zh-CN" altLang="en-US" dirty="0"/>
          </a:p>
        </p:txBody>
      </p:sp>
      <p:sp>
        <p:nvSpPr>
          <p:cNvPr id="8" name="文本框 7">
            <a:extLst>
              <a:ext uri="{FF2B5EF4-FFF2-40B4-BE49-F238E27FC236}">
                <a16:creationId xmlns:a16="http://schemas.microsoft.com/office/drawing/2014/main" id="{22BEA5E1-1C6C-1E4C-826E-2BE4F3AA37FE}"/>
              </a:ext>
            </a:extLst>
          </p:cNvPr>
          <p:cNvSpPr txBox="1"/>
          <p:nvPr/>
        </p:nvSpPr>
        <p:spPr>
          <a:xfrm>
            <a:off x="1910451"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主要用于构造数字签名</a:t>
            </a:r>
            <a:endParaRPr kumimoji="1" lang="zh-CN" altLang="en-US" sz="1050" dirty="0">
              <a:solidFill>
                <a:schemeClr val="bg1">
                  <a:lumMod val="50000"/>
                </a:schemeClr>
              </a:solidFill>
            </a:endParaRPr>
          </a:p>
        </p:txBody>
      </p:sp>
      <p:sp>
        <p:nvSpPr>
          <p:cNvPr id="67" name="文本框 66">
            <a:extLst>
              <a:ext uri="{FF2B5EF4-FFF2-40B4-BE49-F238E27FC236}">
                <a16:creationId xmlns:a16="http://schemas.microsoft.com/office/drawing/2014/main" id="{B4E129D8-4743-F946-8F87-A1620B838E0B}"/>
              </a:ext>
            </a:extLst>
          </p:cNvPr>
          <p:cNvSpPr txBox="1"/>
          <p:nvPr/>
        </p:nvSpPr>
        <p:spPr>
          <a:xfrm>
            <a:off x="8407797" y="3021482"/>
            <a:ext cx="1640329" cy="253916"/>
          </a:xfrm>
          <a:prstGeom prst="rect">
            <a:avLst/>
          </a:prstGeom>
          <a:noFill/>
        </p:spPr>
        <p:txBody>
          <a:bodyPr wrap="square" rtlCol="0">
            <a:spAutoFit/>
          </a:bodyPr>
          <a:lstStyle/>
          <a:p>
            <a:r>
              <a:rPr lang="zh-CN" altLang="en-US" sz="1050" dirty="0">
                <a:solidFill>
                  <a:schemeClr val="bg1">
                    <a:lumMod val="50000"/>
                  </a:schemeClr>
                </a:solidFill>
              </a:rPr>
              <a:t>主要用于构造加密算法</a:t>
            </a:r>
            <a:endParaRPr kumimoji="1" lang="zh-CN" altLang="en-US" sz="1050" dirty="0">
              <a:solidFill>
                <a:schemeClr val="bg1">
                  <a:lumMod val="50000"/>
                </a:schemeClr>
              </a:solidFill>
            </a:endParaRPr>
          </a:p>
        </p:txBody>
      </p:sp>
      <p:sp>
        <p:nvSpPr>
          <p:cNvPr id="68" name="文本框 67">
            <a:extLst>
              <a:ext uri="{FF2B5EF4-FFF2-40B4-BE49-F238E27FC236}">
                <a16:creationId xmlns:a16="http://schemas.microsoft.com/office/drawing/2014/main" id="{FEEA99BE-9CF1-464C-BF32-7BCF2978F6C5}"/>
              </a:ext>
            </a:extLst>
          </p:cNvPr>
          <p:cNvSpPr txBox="1"/>
          <p:nvPr/>
        </p:nvSpPr>
        <p:spPr>
          <a:xfrm>
            <a:off x="1655238" y="5205972"/>
            <a:ext cx="1640329" cy="415498"/>
          </a:xfrm>
          <a:prstGeom prst="rect">
            <a:avLst/>
          </a:prstGeom>
          <a:noFill/>
        </p:spPr>
        <p:txBody>
          <a:bodyPr wrap="square" rtlCol="0">
            <a:spAutoFit/>
          </a:bodyPr>
          <a:lstStyle/>
          <a:p>
            <a:r>
              <a:rPr lang="zh-CN" altLang="en-US" sz="1050" dirty="0">
                <a:solidFill>
                  <a:schemeClr val="bg1">
                    <a:lumMod val="50000"/>
                  </a:schemeClr>
                </a:solidFill>
              </a:rPr>
              <a:t>主要用于构造数字签名、加密、密钥交换</a:t>
            </a:r>
            <a:endParaRPr kumimoji="1" lang="zh-CN" altLang="en-US" sz="1050" dirty="0">
              <a:solidFill>
                <a:schemeClr val="bg1">
                  <a:lumMod val="50000"/>
                </a:schemeClr>
              </a:solidFill>
            </a:endParaRPr>
          </a:p>
        </p:txBody>
      </p:sp>
      <p:sp>
        <p:nvSpPr>
          <p:cNvPr id="11" name="文本框 10">
            <a:extLst>
              <a:ext uri="{FF2B5EF4-FFF2-40B4-BE49-F238E27FC236}">
                <a16:creationId xmlns:a16="http://schemas.microsoft.com/office/drawing/2014/main" id="{9228757A-C2C1-2648-AB06-244C6134A970}"/>
              </a:ext>
            </a:extLst>
          </p:cNvPr>
          <p:cNvSpPr txBox="1"/>
          <p:nvPr/>
        </p:nvSpPr>
        <p:spPr>
          <a:xfrm>
            <a:off x="8352445" y="5270247"/>
            <a:ext cx="1983357" cy="577081"/>
          </a:xfrm>
          <a:prstGeom prst="rect">
            <a:avLst/>
          </a:prstGeom>
          <a:noFill/>
        </p:spPr>
        <p:txBody>
          <a:bodyPr wrap="square" rtlCol="0">
            <a:spAutoFit/>
          </a:bodyPr>
          <a:lstStyle/>
          <a:p>
            <a:r>
              <a:rPr lang="zh-CN" altLang="en-US" sz="1050" dirty="0">
                <a:solidFill>
                  <a:schemeClr val="bg1">
                    <a:lumMod val="50000"/>
                  </a:schemeClr>
                </a:solidFill>
              </a:rPr>
              <a:t>主要用于构造加密、数字签名、密钥交换，以及众多高级密码学应用。</a:t>
            </a:r>
            <a:endParaRPr lang="en-US" altLang="zh-CN" sz="1050" dirty="0">
              <a:solidFill>
                <a:schemeClr val="bg1">
                  <a:lumMod val="50000"/>
                </a:schemeClr>
              </a:solidFill>
            </a:endParaRPr>
          </a:p>
        </p:txBody>
      </p:sp>
      <p:sp>
        <p:nvSpPr>
          <p:cNvPr id="16" name="矩形 15">
            <a:extLst>
              <a:ext uri="{FF2B5EF4-FFF2-40B4-BE49-F238E27FC236}">
                <a16:creationId xmlns:a16="http://schemas.microsoft.com/office/drawing/2014/main" id="{6D9033B7-2564-8E4D-8015-F439CE637DB3}"/>
              </a:ext>
            </a:extLst>
          </p:cNvPr>
          <p:cNvSpPr/>
          <p:nvPr/>
        </p:nvSpPr>
        <p:spPr>
          <a:xfrm>
            <a:off x="1623060" y="1276683"/>
            <a:ext cx="8210395" cy="646331"/>
          </a:xfrm>
          <a:prstGeom prst="rect">
            <a:avLst/>
          </a:prstGeom>
        </p:spPr>
        <p:txBody>
          <a:bodyPr wrap="square">
            <a:spAutoFit/>
          </a:bodyPr>
          <a:lstStyle/>
          <a:p>
            <a:r>
              <a:rPr lang="zh-CN" altLang="en-US" dirty="0">
                <a:solidFill>
                  <a:srgbClr val="000000"/>
                </a:solidFill>
                <a:latin typeface="PingFang SC" panose="020B0400000000000000" pitchFamily="34" charset="-122"/>
                <a:ea typeface="PingFang SC" panose="020B0400000000000000" pitchFamily="34" charset="-122"/>
              </a:rPr>
              <a:t>这些算法的安全性，依赖于没有可以快速求解其底层数学问题或直接对算法本身的高效攻击算法。这也正是量子计算机对于公钥密码算法有很大威胁的原因。</a:t>
            </a:r>
            <a:endParaRPr lang="zh-CN" altLang="en-US" dirty="0"/>
          </a:p>
        </p:txBody>
      </p:sp>
      <p:sp>
        <p:nvSpPr>
          <p:cNvPr id="18" name="文本框 17">
            <a:extLst>
              <a:ext uri="{FF2B5EF4-FFF2-40B4-BE49-F238E27FC236}">
                <a16:creationId xmlns:a16="http://schemas.microsoft.com/office/drawing/2014/main" id="{B83B6E05-13FF-1B40-9B2B-69AECA46C0DC}"/>
              </a:ext>
            </a:extLst>
          </p:cNvPr>
          <p:cNvSpPr txBox="1"/>
          <p:nvPr/>
        </p:nvSpPr>
        <p:spPr>
          <a:xfrm>
            <a:off x="1910451" y="3287318"/>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依赖于寻找</a:t>
            </a:r>
            <a:r>
              <a:rPr kumimoji="1" lang="en-US" altLang="zh-CN" sz="1050" dirty="0">
                <a:solidFill>
                  <a:schemeClr val="bg1">
                    <a:lumMod val="50000"/>
                  </a:schemeClr>
                </a:solidFill>
              </a:rPr>
              <a:t>hash</a:t>
            </a:r>
            <a:r>
              <a:rPr kumimoji="1" lang="zh-CN" altLang="en-US" sz="1050" dirty="0">
                <a:solidFill>
                  <a:schemeClr val="bg1">
                    <a:lumMod val="50000"/>
                  </a:schemeClr>
                </a:solidFill>
              </a:rPr>
              <a:t>碰撞的困难性</a:t>
            </a:r>
          </a:p>
        </p:txBody>
      </p:sp>
      <p:sp>
        <p:nvSpPr>
          <p:cNvPr id="69" name="文本框 68">
            <a:extLst>
              <a:ext uri="{FF2B5EF4-FFF2-40B4-BE49-F238E27FC236}">
                <a16:creationId xmlns:a16="http://schemas.microsoft.com/office/drawing/2014/main" id="{28E56EA7-32B6-E747-96CC-43E33F39E742}"/>
              </a:ext>
            </a:extLst>
          </p:cNvPr>
          <p:cNvSpPr txBox="1"/>
          <p:nvPr/>
        </p:nvSpPr>
        <p:spPr>
          <a:xfrm>
            <a:off x="1655238" y="5651815"/>
            <a:ext cx="1519139" cy="415498"/>
          </a:xfrm>
          <a:prstGeom prst="rect">
            <a:avLst/>
          </a:prstGeom>
          <a:noFill/>
        </p:spPr>
        <p:txBody>
          <a:bodyPr wrap="square" rtlCol="0">
            <a:spAutoFit/>
          </a:bodyPr>
          <a:lstStyle/>
          <a:p>
            <a:r>
              <a:rPr kumimoji="1" lang="zh-CN" altLang="en-US" sz="1050" dirty="0">
                <a:solidFill>
                  <a:schemeClr val="bg1">
                    <a:lumMod val="50000"/>
                  </a:schemeClr>
                </a:solidFill>
              </a:rPr>
              <a:t>依赖于求解非线性方程组的困难性</a:t>
            </a:r>
          </a:p>
        </p:txBody>
      </p:sp>
      <p:sp>
        <p:nvSpPr>
          <p:cNvPr id="24" name="文本框 23">
            <a:extLst>
              <a:ext uri="{FF2B5EF4-FFF2-40B4-BE49-F238E27FC236}">
                <a16:creationId xmlns:a16="http://schemas.microsoft.com/office/drawing/2014/main" id="{490768F5-C6C2-2C4C-8AA4-7CD7756C05C4}"/>
              </a:ext>
            </a:extLst>
          </p:cNvPr>
          <p:cNvSpPr txBox="1"/>
          <p:nvPr/>
        </p:nvSpPr>
        <p:spPr>
          <a:xfrm>
            <a:off x="8352445" y="5897536"/>
            <a:ext cx="1983356" cy="253916"/>
          </a:xfrm>
          <a:prstGeom prst="rect">
            <a:avLst/>
          </a:prstGeom>
          <a:noFill/>
        </p:spPr>
        <p:txBody>
          <a:bodyPr wrap="square" rtlCol="0">
            <a:spAutoFit/>
          </a:bodyPr>
          <a:lstStyle/>
          <a:p>
            <a:r>
              <a:rPr kumimoji="1" lang="zh-CN" altLang="en-US" sz="1050" dirty="0">
                <a:solidFill>
                  <a:schemeClr val="bg1">
                    <a:lumMod val="50000"/>
                  </a:schemeClr>
                </a:solidFill>
              </a:rPr>
              <a:t>依赖于求解格中问题的困难性</a:t>
            </a:r>
          </a:p>
        </p:txBody>
      </p:sp>
      <p:sp>
        <p:nvSpPr>
          <p:cNvPr id="26" name="文本框 25">
            <a:extLst>
              <a:ext uri="{FF2B5EF4-FFF2-40B4-BE49-F238E27FC236}">
                <a16:creationId xmlns:a16="http://schemas.microsoft.com/office/drawing/2014/main" id="{1EA97B1F-3DAB-534D-9924-8AB86093355C}"/>
              </a:ext>
            </a:extLst>
          </p:cNvPr>
          <p:cNvSpPr txBox="1"/>
          <p:nvPr/>
        </p:nvSpPr>
        <p:spPr>
          <a:xfrm>
            <a:off x="8352445" y="3305298"/>
            <a:ext cx="1849793" cy="738664"/>
          </a:xfrm>
          <a:prstGeom prst="rect">
            <a:avLst/>
          </a:prstGeom>
          <a:noFill/>
        </p:spPr>
        <p:txBody>
          <a:bodyPr wrap="square" rtlCol="0">
            <a:spAutoFit/>
          </a:bodyPr>
          <a:lstStyle/>
          <a:p>
            <a:r>
              <a:rPr lang="zh-CN" altLang="en-US" sz="1050" dirty="0">
                <a:solidFill>
                  <a:schemeClr val="bg1">
                    <a:lumMod val="50000"/>
                  </a:schemeClr>
                </a:solidFill>
              </a:rPr>
              <a:t>使用错误纠正码对加入的随机性错误进行纠正和计算，量子计算机对此没有很好的办法</a:t>
            </a:r>
            <a:endParaRPr kumimoji="1" lang="zh-CN" altLang="en-US" sz="1050" dirty="0">
              <a:solidFill>
                <a:schemeClr val="bg1">
                  <a:lumMod val="50000"/>
                </a:schemeClr>
              </a:solidFill>
            </a:endParaRPr>
          </a:p>
        </p:txBody>
      </p:sp>
      <p:sp>
        <p:nvSpPr>
          <p:cNvPr id="27" name="文本框 26">
            <a:extLst>
              <a:ext uri="{FF2B5EF4-FFF2-40B4-BE49-F238E27FC236}">
                <a16:creationId xmlns:a16="http://schemas.microsoft.com/office/drawing/2014/main" id="{3E1FE9D8-48E7-BE4C-A7B4-B31B044E5C23}"/>
              </a:ext>
            </a:extLst>
          </p:cNvPr>
          <p:cNvSpPr txBox="1"/>
          <p:nvPr/>
        </p:nvSpPr>
        <p:spPr>
          <a:xfrm>
            <a:off x="10540309" y="4895751"/>
            <a:ext cx="1109510" cy="923330"/>
          </a:xfrm>
          <a:prstGeom prst="rect">
            <a:avLst/>
          </a:prstGeom>
          <a:noFill/>
        </p:spPr>
        <p:txBody>
          <a:bodyPr wrap="square" rtlCol="0">
            <a:spAutoFit/>
          </a:bodyPr>
          <a:lstStyle/>
          <a:p>
            <a:r>
              <a:rPr kumimoji="1" lang="zh-CN" altLang="en-US" dirty="0"/>
              <a:t>最有希望的后量子密码术</a:t>
            </a:r>
          </a:p>
        </p:txBody>
      </p:sp>
    </p:spTree>
    <p:extLst>
      <p:ext uri="{BB962C8B-B14F-4D97-AF65-F5344CB8AC3E}">
        <p14:creationId xmlns:p14="http://schemas.microsoft.com/office/powerpoint/2010/main" val="299362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675491" y="3014488"/>
            <a:ext cx="3904343" cy="9541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t>WOTS——</a:t>
            </a:r>
            <a:r>
              <a:rPr lang="zh-CN" altLang="en-US" dirty="0"/>
              <a:t>基于</a:t>
            </a:r>
            <a:r>
              <a:rPr lang="en-US" altLang="zh-CN" dirty="0"/>
              <a:t>hash</a:t>
            </a:r>
            <a:r>
              <a:rPr lang="zh-CN" altLang="en-US" dirty="0"/>
              <a:t>的后量子密码签名方案</a:t>
            </a:r>
            <a:endParaRPr lang="en-US" altLang="zh-CN"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580596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9E2C8E-FFC3-6644-8C3F-665B82AF1198}"/>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8D53A10-3F57-9E4C-98E7-38E489447F0D}"/>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E5BE111-B697-5D48-94B4-15F425EC39DD}"/>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9619E2FE-159D-D640-9F2C-27DA1BDE8494}"/>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93854735-6BC4-3C4C-B425-688300F9056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2F87A5B5-9784-F04B-B3CB-794AD6AFFD9A}"/>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10CE7DEE-E822-5E44-9215-43CEF7AF8FD6}"/>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608450F5-FE88-A84E-BE99-EC9C173F2780}"/>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D200CE-2425-EF4B-9473-2557643AA45C}"/>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10">
            <a:extLst>
              <a:ext uri="{FF2B5EF4-FFF2-40B4-BE49-F238E27FC236}">
                <a16:creationId xmlns:a16="http://schemas.microsoft.com/office/drawing/2014/main" id="{96D530F6-8D80-0846-A411-299F10888921}"/>
              </a:ext>
            </a:extLst>
          </p:cNvPr>
          <p:cNvSpPr/>
          <p:nvPr/>
        </p:nvSpPr>
        <p:spPr>
          <a:xfrm>
            <a:off x="785248" y="1481469"/>
            <a:ext cx="10787624" cy="923330"/>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这是一种</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签名，虽然几十年前就已经提出来了，不过一直没什么人用，因为生成的签名实在太长了，而且也看不到什么明显的优点，不过近几年因为量子密码的研究以及区块链技术倒是捞了这类签名一把，因为这种基于</a:t>
            </a:r>
            <a:r>
              <a:rPr lang="en" altLang="zh-CN" dirty="0">
                <a:solidFill>
                  <a:srgbClr val="333333"/>
                </a:solidFill>
                <a:latin typeface="Microsoft YaHei" panose="020B0503020204020204" pitchFamily="34" charset="-122"/>
                <a:ea typeface="Microsoft YaHei" panose="020B0503020204020204" pitchFamily="34" charset="-122"/>
              </a:rPr>
              <a:t>hash</a:t>
            </a:r>
            <a:r>
              <a:rPr lang="zh-CN" altLang="en-US" dirty="0">
                <a:solidFill>
                  <a:srgbClr val="333333"/>
                </a:solidFill>
                <a:latin typeface="Microsoft YaHei" panose="020B0503020204020204" pitchFamily="34" charset="-122"/>
                <a:ea typeface="Microsoft YaHei" panose="020B0503020204020204" pitchFamily="34" charset="-122"/>
              </a:rPr>
              <a:t>的签名算法被认为是可以抵抗量子计算的</a:t>
            </a:r>
            <a:endParaRPr lang="zh-CN" altLang="en-US" dirty="0"/>
          </a:p>
        </p:txBody>
      </p:sp>
      <p:sp>
        <p:nvSpPr>
          <p:cNvPr id="12" name="文本框 11">
            <a:extLst>
              <a:ext uri="{FF2B5EF4-FFF2-40B4-BE49-F238E27FC236}">
                <a16:creationId xmlns:a16="http://schemas.microsoft.com/office/drawing/2014/main" id="{B3933210-E9ED-8548-B710-28824E6D3959}"/>
              </a:ext>
            </a:extLst>
          </p:cNvPr>
          <p:cNvSpPr txBox="1"/>
          <p:nvPr/>
        </p:nvSpPr>
        <p:spPr>
          <a:xfrm>
            <a:off x="819678" y="2954460"/>
            <a:ext cx="5506160" cy="369332"/>
          </a:xfrm>
          <a:prstGeom prst="rect">
            <a:avLst/>
          </a:prstGeom>
          <a:noFill/>
        </p:spPr>
        <p:txBody>
          <a:bodyPr wrap="square" rtlCol="0">
            <a:spAutoFit/>
          </a:bodyPr>
          <a:lstStyle/>
          <a:p>
            <a:r>
              <a:rPr kumimoji="1" lang="en-US" altLang="zh-CN" dirty="0"/>
              <a:t>IOTA——</a:t>
            </a:r>
            <a:r>
              <a:rPr kumimoji="1" lang="zh-CN" altLang="en-US" dirty="0"/>
              <a:t>瞄准了物联网市场的区块链项目</a:t>
            </a:r>
          </a:p>
        </p:txBody>
      </p:sp>
      <p:pic>
        <p:nvPicPr>
          <p:cNvPr id="13" name="图片 12">
            <a:extLst>
              <a:ext uri="{FF2B5EF4-FFF2-40B4-BE49-F238E27FC236}">
                <a16:creationId xmlns:a16="http://schemas.microsoft.com/office/drawing/2014/main" id="{1DE3E0EA-0CF7-AE4D-A01D-D372409784AB}"/>
              </a:ext>
            </a:extLst>
          </p:cNvPr>
          <p:cNvPicPr>
            <a:picLocks noChangeAspect="1"/>
          </p:cNvPicPr>
          <p:nvPr/>
        </p:nvPicPr>
        <p:blipFill>
          <a:blip r:embed="rId3"/>
          <a:stretch>
            <a:fillRect/>
          </a:stretch>
        </p:blipFill>
        <p:spPr>
          <a:xfrm>
            <a:off x="1278928" y="3402460"/>
            <a:ext cx="8324901" cy="3063326"/>
          </a:xfrm>
          <a:prstGeom prst="rect">
            <a:avLst/>
          </a:prstGeom>
        </p:spPr>
      </p:pic>
    </p:spTree>
    <p:extLst>
      <p:ext uri="{BB962C8B-B14F-4D97-AF65-F5344CB8AC3E}">
        <p14:creationId xmlns:p14="http://schemas.microsoft.com/office/powerpoint/2010/main" val="23116047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DE97E73-E909-7B48-81A5-DF4796C742A3}"/>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AC24F1D7-2502-9949-B89C-B21EBEB19398}"/>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C08C5E7A-A937-2745-8626-9D9863FCAA35}"/>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53E8445F-0AD6-4A49-A448-EF38C3CFF6AF}"/>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41C68E27-23A7-6543-BC1C-375A23D77715}"/>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8798CBB9-3AE2-8C43-A04E-A689B42BD820}"/>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DD7B6D7A-7C1E-8E4A-8A6A-C329B5FF8454}"/>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4BFE030A-CFE7-9D4E-9FC7-A28936A9ABEA}"/>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9606679E-DDCF-BC47-8CAA-02990E44EE58}"/>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D2D3D831-B5CB-8249-B580-A26B483BAF56}"/>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endParaRPr lang="zh-CN" altLang="en-US" sz="4400" dirty="0"/>
          </a:p>
        </p:txBody>
      </p:sp>
    </p:spTree>
    <p:extLst>
      <p:ext uri="{BB962C8B-B14F-4D97-AF65-F5344CB8AC3E}">
        <p14:creationId xmlns:p14="http://schemas.microsoft.com/office/powerpoint/2010/main" val="24853765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 name="图片 10">
            <a:extLst>
              <a:ext uri="{FF2B5EF4-FFF2-40B4-BE49-F238E27FC236}">
                <a16:creationId xmlns:a16="http://schemas.microsoft.com/office/drawing/2014/main" id="{17D4D836-1184-6540-8F01-EFC241DADAE0}"/>
              </a:ext>
            </a:extLst>
          </p:cNvPr>
          <p:cNvPicPr>
            <a:picLocks noChangeAspect="1"/>
          </p:cNvPicPr>
          <p:nvPr/>
        </p:nvPicPr>
        <p:blipFill>
          <a:blip r:embed="rId3"/>
          <a:stretch>
            <a:fillRect/>
          </a:stretch>
        </p:blipFill>
        <p:spPr>
          <a:xfrm>
            <a:off x="2609629" y="1183303"/>
            <a:ext cx="6273170" cy="4905214"/>
          </a:xfrm>
          <a:prstGeom prst="rect">
            <a:avLst/>
          </a:prstGeom>
        </p:spPr>
      </p:pic>
    </p:spTree>
    <p:extLst>
      <p:ext uri="{BB962C8B-B14F-4D97-AF65-F5344CB8AC3E}">
        <p14:creationId xmlns:p14="http://schemas.microsoft.com/office/powerpoint/2010/main" val="19983125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738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t>量子密码</a:t>
            </a:r>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b="49352"/>
          <a:stretch/>
        </p:blipFill>
        <p:spPr>
          <a:xfrm>
            <a:off x="9907769" y="4143719"/>
            <a:ext cx="2271731" cy="2714281"/>
          </a:xfrm>
          <a:prstGeom prst="rect">
            <a:avLst/>
          </a:prstGeom>
        </p:spPr>
      </p:pic>
    </p:spTree>
    <p:extLst>
      <p:ext uri="{BB962C8B-B14F-4D97-AF65-F5344CB8AC3E}">
        <p14:creationId xmlns:p14="http://schemas.microsoft.com/office/powerpoint/2010/main" val="27418436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5013E5D1-3971-E345-B1F6-A28CACCDB895}"/>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OTS</a:t>
            </a:r>
            <a:endParaRPr lang="zh-CN" altLang="en-US" sz="4400" dirty="0"/>
          </a:p>
        </p:txBody>
      </p:sp>
    </p:spTree>
    <p:extLst>
      <p:ext uri="{BB962C8B-B14F-4D97-AF65-F5344CB8AC3E}">
        <p14:creationId xmlns:p14="http://schemas.microsoft.com/office/powerpoint/2010/main" val="13266355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FF25AD4C-7063-3249-A37C-9AD40A6AF63F}"/>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的私钥与地址（公钥）</a:t>
            </a:r>
          </a:p>
        </p:txBody>
      </p:sp>
    </p:spTree>
    <p:extLst>
      <p:ext uri="{BB962C8B-B14F-4D97-AF65-F5344CB8AC3E}">
        <p14:creationId xmlns:p14="http://schemas.microsoft.com/office/powerpoint/2010/main" val="33963181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081D3F-733D-BF41-A7FC-F86C1B89E0D1}"/>
              </a:ext>
            </a:extLst>
          </p:cNvPr>
          <p:cNvGrpSpPr/>
          <p:nvPr/>
        </p:nvGrpSpPr>
        <p:grpSpPr>
          <a:xfrm>
            <a:off x="387125" y="299356"/>
            <a:ext cx="12126303" cy="6596744"/>
            <a:chOff x="387125" y="299356"/>
            <a:chExt cx="12126303" cy="6596744"/>
          </a:xfrm>
        </p:grpSpPr>
        <p:grpSp>
          <p:nvGrpSpPr>
            <p:cNvPr id="3" name="组合 2">
              <a:extLst>
                <a:ext uri="{FF2B5EF4-FFF2-40B4-BE49-F238E27FC236}">
                  <a16:creationId xmlns:a16="http://schemas.microsoft.com/office/drawing/2014/main" id="{9F53B2A2-8B8F-C04F-AF71-3F75FA503556}"/>
                </a:ext>
              </a:extLst>
            </p:cNvPr>
            <p:cNvGrpSpPr/>
            <p:nvPr/>
          </p:nvGrpSpPr>
          <p:grpSpPr>
            <a:xfrm>
              <a:off x="387125" y="299356"/>
              <a:ext cx="1316500" cy="883947"/>
              <a:chOff x="1276124" y="1279752"/>
              <a:chExt cx="6401933" cy="4298496"/>
            </a:xfrm>
          </p:grpSpPr>
          <p:sp>
            <p:nvSpPr>
              <p:cNvPr id="9" name="菱形 8">
                <a:extLst>
                  <a:ext uri="{FF2B5EF4-FFF2-40B4-BE49-F238E27FC236}">
                    <a16:creationId xmlns:a16="http://schemas.microsoft.com/office/drawing/2014/main" id="{94C6ADCA-462F-DE4C-AD44-10FBDCE96C32}"/>
                  </a:ext>
                </a:extLst>
              </p:cNvPr>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DF71F9D9-E5B5-A24C-BE50-A2555C2879F0}"/>
                  </a:ext>
                </a:extLst>
              </p:cNvPr>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58DEA794-FF3A-944B-BE33-C3D22A32262F}"/>
                </a:ext>
              </a:extLst>
            </p:cNvPr>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5" name="文本框 4">
              <a:extLst>
                <a:ext uri="{FF2B5EF4-FFF2-40B4-BE49-F238E27FC236}">
                  <a16:creationId xmlns:a16="http://schemas.microsoft.com/office/drawing/2014/main" id="{FA2639AE-2CCE-A44E-AF33-FDEE90223D1C}"/>
                </a:ext>
              </a:extLst>
            </p:cNvPr>
            <p:cNvSpPr txBox="1"/>
            <p:nvPr/>
          </p:nvSpPr>
          <p:spPr>
            <a:xfrm>
              <a:off x="1862745" y="459176"/>
              <a:ext cx="71572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entury Gothic" panose="020B0502020202020204" pitchFamily="34" charset="0"/>
                </a:rPr>
                <a:t>WOTS——</a:t>
              </a:r>
              <a:r>
                <a:rPr lang="zh-CN" altLang="en-US" sz="2800" b="1" dirty="0">
                  <a:solidFill>
                    <a:schemeClr val="tx1">
                      <a:lumMod val="75000"/>
                      <a:lumOff val="25000"/>
                    </a:schemeClr>
                  </a:solidFill>
                  <a:latin typeface="Century Gothic" panose="020B0502020202020204" pitchFamily="34" charset="0"/>
                </a:rPr>
                <a:t>基于</a:t>
              </a:r>
              <a:r>
                <a:rPr lang="en-US" altLang="zh-CN" sz="2800" b="1" dirty="0">
                  <a:solidFill>
                    <a:schemeClr val="tx1">
                      <a:lumMod val="75000"/>
                      <a:lumOff val="25000"/>
                    </a:schemeClr>
                  </a:solidFill>
                  <a:latin typeface="Century Gothic" panose="020B0502020202020204" pitchFamily="34" charset="0"/>
                </a:rPr>
                <a:t>hash</a:t>
              </a:r>
              <a:r>
                <a:rPr lang="zh-CN" altLang="en-US" sz="2800" b="1" dirty="0">
                  <a:solidFill>
                    <a:schemeClr val="tx1">
                      <a:lumMod val="75000"/>
                      <a:lumOff val="25000"/>
                    </a:schemeClr>
                  </a:solidFill>
                  <a:latin typeface="Century Gothic" panose="020B0502020202020204" pitchFamily="34" charset="0"/>
                </a:rPr>
                <a:t>的后量子密码签名方案</a:t>
              </a:r>
            </a:p>
          </p:txBody>
        </p:sp>
        <p:grpSp>
          <p:nvGrpSpPr>
            <p:cNvPr id="6" name="组合 5">
              <a:extLst>
                <a:ext uri="{FF2B5EF4-FFF2-40B4-BE49-F238E27FC236}">
                  <a16:creationId xmlns:a16="http://schemas.microsoft.com/office/drawing/2014/main" id="{FD76A6A5-0321-DD40-89EF-16781CE9F4E5}"/>
                </a:ext>
              </a:extLst>
            </p:cNvPr>
            <p:cNvGrpSpPr/>
            <p:nvPr/>
          </p:nvGrpSpPr>
          <p:grpSpPr>
            <a:xfrm>
              <a:off x="11572872" y="6254988"/>
              <a:ext cx="940556" cy="641112"/>
              <a:chOff x="11395287" y="6034159"/>
              <a:chExt cx="1208633" cy="823841"/>
            </a:xfrm>
          </p:grpSpPr>
          <p:sp>
            <p:nvSpPr>
              <p:cNvPr id="7" name="菱形 6">
                <a:extLst>
                  <a:ext uri="{FF2B5EF4-FFF2-40B4-BE49-F238E27FC236}">
                    <a16:creationId xmlns:a16="http://schemas.microsoft.com/office/drawing/2014/main" id="{F36300CF-4275-CE4A-82F1-448CD28BA089}"/>
                  </a:ext>
                </a:extLst>
              </p:cNvPr>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015CD044-B0AC-0846-AC7B-AD769DC00416}"/>
                  </a:ext>
                </a:extLst>
              </p:cNvPr>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a:extLst>
              <a:ext uri="{FF2B5EF4-FFF2-40B4-BE49-F238E27FC236}">
                <a16:creationId xmlns:a16="http://schemas.microsoft.com/office/drawing/2014/main" id="{699EC434-F350-9A40-B511-C61E41D87DD0}"/>
              </a:ext>
            </a:extLst>
          </p:cNvPr>
          <p:cNvSpPr txBox="1"/>
          <p:nvPr/>
        </p:nvSpPr>
        <p:spPr>
          <a:xfrm>
            <a:off x="2517365" y="2871432"/>
            <a:ext cx="7157269"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400" dirty="0"/>
              <a:t>IOTA</a:t>
            </a:r>
            <a:r>
              <a:rPr lang="zh-CN" altLang="en-US" sz="4400" dirty="0"/>
              <a:t>的</a:t>
            </a:r>
            <a:r>
              <a:rPr lang="en-US" altLang="zh-CN" sz="4400" dirty="0"/>
              <a:t>WOTS</a:t>
            </a:r>
            <a:r>
              <a:rPr lang="zh-CN" altLang="en-US" sz="4400" dirty="0"/>
              <a:t>签名方案</a:t>
            </a:r>
          </a:p>
        </p:txBody>
      </p:sp>
    </p:spTree>
    <p:extLst>
      <p:ext uri="{BB962C8B-B14F-4D97-AF65-F5344CB8AC3E}">
        <p14:creationId xmlns:p14="http://schemas.microsoft.com/office/powerpoint/2010/main" val="3505344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 fmla="*/ 4175818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14" fmla="*/ 0 w 4175818"/>
              <a:gd name="connsiteY14"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621466 w 3847271"/>
              <a:gd name="connsiteY6" fmla="*/ 2823524 h 4660752"/>
              <a:gd name="connsiteX7" fmla="*/ 2933899 w 3847271"/>
              <a:gd name="connsiteY7" fmla="*/ 3135956 h 4660752"/>
              <a:gd name="connsiteX8" fmla="*/ 3690884 w 3847271"/>
              <a:gd name="connsiteY8" fmla="*/ 2378971 h 4660752"/>
              <a:gd name="connsiteX9" fmla="*/ 3690884 w 3847271"/>
              <a:gd name="connsiteY9" fmla="*/ 4660752 h 4660752"/>
              <a:gd name="connsiteX10" fmla="*/ 0 w 3847271"/>
              <a:gd name="connsiteY10" fmla="*/ 4660752 h 4660752"/>
              <a:gd name="connsiteX11" fmla="*/ 0 w 3847271"/>
              <a:gd name="connsiteY11"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2933899 w 3847271"/>
              <a:gd name="connsiteY6" fmla="*/ 3135956 h 4660752"/>
              <a:gd name="connsiteX7" fmla="*/ 3690884 w 3847271"/>
              <a:gd name="connsiteY7" fmla="*/ 2378971 h 4660752"/>
              <a:gd name="connsiteX8" fmla="*/ 3690884 w 3847271"/>
              <a:gd name="connsiteY8" fmla="*/ 4660752 h 4660752"/>
              <a:gd name="connsiteX9" fmla="*/ 0 w 3847271"/>
              <a:gd name="connsiteY9" fmla="*/ 4660752 h 4660752"/>
              <a:gd name="connsiteX10" fmla="*/ 0 w 3847271"/>
              <a:gd name="connsiteY10"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2997159 w 3847271"/>
              <a:gd name="connsiteY4" fmla="*/ 747607 h 4660752"/>
              <a:gd name="connsiteX5" fmla="*/ 3847271 w 3847271"/>
              <a:gd name="connsiteY5" fmla="*/ 1597719 h 4660752"/>
              <a:gd name="connsiteX6" fmla="*/ 3690884 w 3847271"/>
              <a:gd name="connsiteY6" fmla="*/ 2378971 h 4660752"/>
              <a:gd name="connsiteX7" fmla="*/ 3690884 w 3847271"/>
              <a:gd name="connsiteY7" fmla="*/ 4660752 h 4660752"/>
              <a:gd name="connsiteX8" fmla="*/ 0 w 3847271"/>
              <a:gd name="connsiteY8" fmla="*/ 4660752 h 4660752"/>
              <a:gd name="connsiteX9" fmla="*/ 0 w 3847271"/>
              <a:gd name="connsiteY9" fmla="*/ 969868 h 4660752"/>
              <a:gd name="connsiteX0" fmla="*/ 0 w 3847271"/>
              <a:gd name="connsiteY0" fmla="*/ 969868 h 4660752"/>
              <a:gd name="connsiteX1" fmla="*/ 2734487 w 3847271"/>
              <a:gd name="connsiteY1" fmla="*/ 969868 h 4660752"/>
              <a:gd name="connsiteX2" fmla="*/ 2734487 w 3847271"/>
              <a:gd name="connsiteY2" fmla="*/ 0 h 4660752"/>
              <a:gd name="connsiteX3" fmla="*/ 3744766 w 3847271"/>
              <a:gd name="connsiteY3" fmla="*/ 0 h 4660752"/>
              <a:gd name="connsiteX4" fmla="*/ 3847271 w 3847271"/>
              <a:gd name="connsiteY4" fmla="*/ 1597719 h 4660752"/>
              <a:gd name="connsiteX5" fmla="*/ 3690884 w 3847271"/>
              <a:gd name="connsiteY5" fmla="*/ 2378971 h 4660752"/>
              <a:gd name="connsiteX6" fmla="*/ 3690884 w 3847271"/>
              <a:gd name="connsiteY6" fmla="*/ 4660752 h 4660752"/>
              <a:gd name="connsiteX7" fmla="*/ 0 w 3847271"/>
              <a:gd name="connsiteY7" fmla="*/ 4660752 h 4660752"/>
              <a:gd name="connsiteX8" fmla="*/ 0 w 3847271"/>
              <a:gd name="connsiteY8" fmla="*/ 969868 h 4660752"/>
              <a:gd name="connsiteX0" fmla="*/ 3847271 w 3938711"/>
              <a:gd name="connsiteY0" fmla="*/ 1597719 h 4660752"/>
              <a:gd name="connsiteX1" fmla="*/ 3690884 w 3938711"/>
              <a:gd name="connsiteY1" fmla="*/ 2378971 h 4660752"/>
              <a:gd name="connsiteX2" fmla="*/ 3690884 w 3938711"/>
              <a:gd name="connsiteY2" fmla="*/ 4660752 h 4660752"/>
              <a:gd name="connsiteX3" fmla="*/ 0 w 3938711"/>
              <a:gd name="connsiteY3" fmla="*/ 4660752 h 4660752"/>
              <a:gd name="connsiteX4" fmla="*/ 0 w 3938711"/>
              <a:gd name="connsiteY4" fmla="*/ 969868 h 4660752"/>
              <a:gd name="connsiteX5" fmla="*/ 2734487 w 3938711"/>
              <a:gd name="connsiteY5" fmla="*/ 969868 h 4660752"/>
              <a:gd name="connsiteX6" fmla="*/ 2734487 w 3938711"/>
              <a:gd name="connsiteY6" fmla="*/ 0 h 4660752"/>
              <a:gd name="connsiteX7" fmla="*/ 3744766 w 3938711"/>
              <a:gd name="connsiteY7" fmla="*/ 0 h 4660752"/>
              <a:gd name="connsiteX8" fmla="*/ 3938711 w 3938711"/>
              <a:gd name="connsiteY8" fmla="*/ 1689159 h 4660752"/>
              <a:gd name="connsiteX0" fmla="*/ 3847271 w 3847271"/>
              <a:gd name="connsiteY0" fmla="*/ 1597719 h 4660752"/>
              <a:gd name="connsiteX1" fmla="*/ 3690884 w 3847271"/>
              <a:gd name="connsiteY1" fmla="*/ 2378971 h 4660752"/>
              <a:gd name="connsiteX2" fmla="*/ 3690884 w 3847271"/>
              <a:gd name="connsiteY2" fmla="*/ 4660752 h 4660752"/>
              <a:gd name="connsiteX3" fmla="*/ 0 w 3847271"/>
              <a:gd name="connsiteY3" fmla="*/ 4660752 h 4660752"/>
              <a:gd name="connsiteX4" fmla="*/ 0 w 3847271"/>
              <a:gd name="connsiteY4" fmla="*/ 969868 h 4660752"/>
              <a:gd name="connsiteX5" fmla="*/ 2734487 w 3847271"/>
              <a:gd name="connsiteY5" fmla="*/ 969868 h 4660752"/>
              <a:gd name="connsiteX6" fmla="*/ 2734487 w 3847271"/>
              <a:gd name="connsiteY6" fmla="*/ 0 h 4660752"/>
              <a:gd name="connsiteX7" fmla="*/ 3744766 w 3847271"/>
              <a:gd name="connsiteY7" fmla="*/ 0 h 4660752"/>
              <a:gd name="connsiteX0" fmla="*/ 3690884 w 3744766"/>
              <a:gd name="connsiteY0" fmla="*/ 2378971 h 4660752"/>
              <a:gd name="connsiteX1" fmla="*/ 3690884 w 3744766"/>
              <a:gd name="connsiteY1" fmla="*/ 4660752 h 4660752"/>
              <a:gd name="connsiteX2" fmla="*/ 0 w 3744766"/>
              <a:gd name="connsiteY2" fmla="*/ 4660752 h 4660752"/>
              <a:gd name="connsiteX3" fmla="*/ 0 w 3744766"/>
              <a:gd name="connsiteY3" fmla="*/ 969868 h 4660752"/>
              <a:gd name="connsiteX4" fmla="*/ 2734487 w 3744766"/>
              <a:gd name="connsiteY4" fmla="*/ 969868 h 4660752"/>
              <a:gd name="connsiteX5" fmla="*/ 2734487 w 3744766"/>
              <a:gd name="connsiteY5" fmla="*/ 0 h 4660752"/>
              <a:gd name="connsiteX6" fmla="*/ 3744766 w 3744766"/>
              <a:gd name="connsiteY6" fmla="*/ 0 h 46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27535" y="3021914"/>
            <a:ext cx="641763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感谢您的观看</a:t>
            </a:r>
          </a:p>
        </p:txBody>
      </p:sp>
      <p:sp>
        <p:nvSpPr>
          <p:cNvPr id="10" name="文本框 9"/>
          <p:cNvSpPr txBox="1"/>
          <p:nvPr/>
        </p:nvSpPr>
        <p:spPr>
          <a:xfrm>
            <a:off x="4852359" y="2802666"/>
            <a:ext cx="1204634" cy="307777"/>
          </a:xfrm>
          <a:prstGeom prst="rect">
            <a:avLst/>
          </a:prstGeom>
          <a:noFill/>
        </p:spPr>
        <p:txBody>
          <a:bodyPr wrap="square" rtlCol="0">
            <a:spAutoFit/>
            <a:scene3d>
              <a:camera prst="orthographicFront"/>
              <a:lightRig rig="threePt" dir="t"/>
            </a:scene3d>
            <a:sp3d contourW="12700"/>
          </a:bodyPr>
          <a:lstStyle/>
          <a:p>
            <a:pPr algn="dist"/>
            <a:r>
              <a:rPr lang="zh-CN" altLang="en-US" sz="1400" dirty="0">
                <a:solidFill>
                  <a:schemeClr val="accent1"/>
                </a:solidFill>
                <a:latin typeface="Century Gothic" panose="020B0502020202020204" pitchFamily="34" charset="0"/>
              </a:rPr>
              <a:t>应用密码学</a:t>
            </a: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679048" y="4341009"/>
            <a:ext cx="2520943" cy="882746"/>
            <a:chOff x="871848" y="3522134"/>
            <a:chExt cx="1618194" cy="577560"/>
          </a:xfrm>
        </p:grpSpPr>
        <p:sp>
          <p:nvSpPr>
            <p:cNvPr id="20" name="矩形 19"/>
            <p:cNvSpPr/>
            <p:nvPr/>
          </p:nvSpPr>
          <p:spPr>
            <a:xfrm>
              <a:off x="1329622" y="3522135"/>
              <a:ext cx="1160420" cy="577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1848" y="3522134"/>
              <a:ext cx="1618194"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小组成员：</a:t>
              </a:r>
              <a:endParaRPr lang="en-US" altLang="zh-CN"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 r="40911" b="519"/>
          <a:stretch/>
        </p:blipFill>
        <p:spPr>
          <a:xfrm>
            <a:off x="10494528" y="142349"/>
            <a:ext cx="1706997" cy="6753751"/>
          </a:xfrm>
          <a:prstGeom prst="rect">
            <a:avLst/>
          </a:prstGeom>
        </p:spPr>
      </p:pic>
      <p:sp>
        <p:nvSpPr>
          <p:cNvPr id="2" name="文本框 1">
            <a:extLst>
              <a:ext uri="{FF2B5EF4-FFF2-40B4-BE49-F238E27FC236}">
                <a16:creationId xmlns:a16="http://schemas.microsoft.com/office/drawing/2014/main" id="{A2844F16-EDED-3144-B402-A27B0305AB00}"/>
              </a:ext>
            </a:extLst>
          </p:cNvPr>
          <p:cNvSpPr txBox="1"/>
          <p:nvPr/>
        </p:nvSpPr>
        <p:spPr>
          <a:xfrm>
            <a:off x="7392202" y="4622544"/>
            <a:ext cx="2617560" cy="523220"/>
          </a:xfrm>
          <a:prstGeom prst="rect">
            <a:avLst/>
          </a:prstGeom>
          <a:noFill/>
        </p:spPr>
        <p:txBody>
          <a:bodyPr wrap="square" rtlCol="0">
            <a:spAutoFit/>
          </a:bodyPr>
          <a:lstStyle/>
          <a:p>
            <a:r>
              <a:rPr kumimoji="1" lang="en-US" altLang="zh-CN" sz="1400" dirty="0">
                <a:solidFill>
                  <a:schemeClr val="bg1"/>
                </a:solidFill>
              </a:rPr>
              <a:t>1901210488</a:t>
            </a:r>
            <a:r>
              <a:rPr kumimoji="1" lang="zh-CN" altLang="en-US" sz="1400" dirty="0">
                <a:solidFill>
                  <a:schemeClr val="bg1"/>
                </a:solidFill>
              </a:rPr>
              <a:t> 时绍森</a:t>
            </a:r>
            <a:endParaRPr kumimoji="1" lang="en-US" altLang="zh-CN" sz="1400" dirty="0">
              <a:solidFill>
                <a:schemeClr val="bg1"/>
              </a:solidFill>
            </a:endParaRPr>
          </a:p>
          <a:p>
            <a:r>
              <a:rPr kumimoji="1" lang="en-US" altLang="zh-CN" sz="1400" dirty="0">
                <a:solidFill>
                  <a:schemeClr val="bg1"/>
                </a:solidFill>
              </a:rPr>
              <a:t>1901210443</a:t>
            </a:r>
            <a:r>
              <a:rPr kumimoji="1" lang="zh-CN" altLang="en-US" sz="1400" dirty="0">
                <a:solidFill>
                  <a:schemeClr val="bg1"/>
                </a:solidFill>
              </a:rPr>
              <a:t> 刘高原</a:t>
            </a:r>
          </a:p>
        </p:txBody>
      </p:sp>
    </p:spTree>
    <p:extLst>
      <p:ext uri="{BB962C8B-B14F-4D97-AF65-F5344CB8AC3E}">
        <p14:creationId xmlns:p14="http://schemas.microsoft.com/office/powerpoint/2010/main" val="9348375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3</a:t>
            </a:fld>
            <a:endParaRPr lang="zh-CN" altLang="en-US" dirty="0"/>
          </a:p>
        </p:txBody>
      </p:sp>
      <p:sp>
        <p:nvSpPr>
          <p:cNvPr id="25" name="文本框 24">
            <a:extLst>
              <a:ext uri="{FF2B5EF4-FFF2-40B4-BE49-F238E27FC236}">
                <a16:creationId xmlns:a16="http://schemas.microsoft.com/office/drawing/2014/main" id="{E5A2D984-62CD-6C4A-9A84-070788F9B0D8}"/>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一次一密密码术</a:t>
            </a:r>
          </a:p>
        </p:txBody>
      </p:sp>
    </p:spTree>
    <p:extLst>
      <p:ext uri="{BB962C8B-B14F-4D97-AF65-F5344CB8AC3E}">
        <p14:creationId xmlns:p14="http://schemas.microsoft.com/office/powerpoint/2010/main" val="194844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4</a:t>
            </a:fld>
            <a:endParaRPr lang="zh-CN" altLang="en-US" dirty="0"/>
          </a:p>
        </p:txBody>
      </p:sp>
      <p:sp>
        <p:nvSpPr>
          <p:cNvPr id="12" name="文本框 11">
            <a:extLst>
              <a:ext uri="{FF2B5EF4-FFF2-40B4-BE49-F238E27FC236}">
                <a16:creationId xmlns:a16="http://schemas.microsoft.com/office/drawing/2014/main" id="{C9CFD7C4-4DCB-384A-8F40-DD56A5299F69}"/>
              </a:ext>
            </a:extLst>
          </p:cNvPr>
          <p:cNvSpPr txBox="1"/>
          <p:nvPr/>
        </p:nvSpPr>
        <p:spPr>
          <a:xfrm>
            <a:off x="2511074" y="3044279"/>
            <a:ext cx="7169851"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托马斯杨的双缝干涉实验</a:t>
            </a:r>
          </a:p>
        </p:txBody>
      </p:sp>
    </p:spTree>
    <p:extLst>
      <p:ext uri="{BB962C8B-B14F-4D97-AF65-F5344CB8AC3E}">
        <p14:creationId xmlns:p14="http://schemas.microsoft.com/office/powerpoint/2010/main" val="2455693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5</a:t>
            </a:fld>
            <a:endParaRPr lang="zh-CN" altLang="en-US" dirty="0"/>
          </a:p>
        </p:txBody>
      </p:sp>
      <p:grpSp>
        <p:nvGrpSpPr>
          <p:cNvPr id="12" name="组合 11">
            <a:extLst>
              <a:ext uri="{FF2B5EF4-FFF2-40B4-BE49-F238E27FC236}">
                <a16:creationId xmlns:a16="http://schemas.microsoft.com/office/drawing/2014/main" id="{8E69793A-467D-374B-BD84-B038D57E2AB6}"/>
              </a:ext>
            </a:extLst>
          </p:cNvPr>
          <p:cNvGrpSpPr/>
          <p:nvPr/>
        </p:nvGrpSpPr>
        <p:grpSpPr>
          <a:xfrm>
            <a:off x="3138292" y="1975938"/>
            <a:ext cx="5915416" cy="3419217"/>
            <a:chOff x="4962185" y="1963238"/>
            <a:chExt cx="5915416" cy="3419217"/>
          </a:xfrm>
        </p:grpSpPr>
        <p:cxnSp>
          <p:nvCxnSpPr>
            <p:cNvPr id="13" name="直接连接符 31">
              <a:extLst>
                <a:ext uri="{FF2B5EF4-FFF2-40B4-BE49-F238E27FC236}">
                  <a16:creationId xmlns:a16="http://schemas.microsoft.com/office/drawing/2014/main" id="{FEB41473-BFA3-7F48-B0DA-2DC17D84BA51}"/>
                </a:ext>
              </a:extLst>
            </p:cNvPr>
            <p:cNvCxnSpPr>
              <a:cxnSpLocks/>
              <a:endCxn id="19" idx="4"/>
            </p:cNvCxnSpPr>
            <p:nvPr/>
          </p:nvCxnSpPr>
          <p:spPr>
            <a:xfrm flipH="1">
              <a:off x="7926516" y="2290110"/>
              <a:ext cx="5754" cy="2301712"/>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îsḷîḋé">
              <a:extLst>
                <a:ext uri="{FF2B5EF4-FFF2-40B4-BE49-F238E27FC236}">
                  <a16:creationId xmlns:a16="http://schemas.microsoft.com/office/drawing/2014/main" id="{74C65785-207C-F747-9692-9D64FE330560}"/>
                </a:ext>
              </a:extLst>
            </p:cNvPr>
            <p:cNvSpPr>
              <a:spLocks/>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5" name="iṡḻiḋe">
              <a:extLst>
                <a:ext uri="{FF2B5EF4-FFF2-40B4-BE49-F238E27FC236}">
                  <a16:creationId xmlns:a16="http://schemas.microsoft.com/office/drawing/2014/main" id="{D77E4368-151A-D24D-9C34-10D79BA2D716}"/>
                </a:ext>
              </a:extLst>
            </p:cNvPr>
            <p:cNvSpPr>
              <a:spLocks/>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6" name="íšļïḓè">
              <a:extLst>
                <a:ext uri="{FF2B5EF4-FFF2-40B4-BE49-F238E27FC236}">
                  <a16:creationId xmlns:a16="http://schemas.microsoft.com/office/drawing/2014/main" id="{31E0CE48-208B-D34E-AA64-572348EF3F76}"/>
                </a:ext>
              </a:extLst>
            </p:cNvPr>
            <p:cNvSpPr>
              <a:spLocks/>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endParaRPr/>
            </a:p>
          </p:txBody>
        </p:sp>
        <p:sp>
          <p:nvSpPr>
            <p:cNvPr id="17" name="椭圆 16">
              <a:extLst>
                <a:ext uri="{FF2B5EF4-FFF2-40B4-BE49-F238E27FC236}">
                  <a16:creationId xmlns:a16="http://schemas.microsoft.com/office/drawing/2014/main" id="{F16E1ED3-4548-F541-BDDA-C346EDFF3052}"/>
                </a:ext>
              </a:extLst>
            </p:cNvPr>
            <p:cNvSpPr/>
            <p:nvPr/>
          </p:nvSpPr>
          <p:spPr>
            <a:xfrm>
              <a:off x="7588665" y="1963238"/>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D094AFC-F2B4-1344-B917-A1FC2E073049}"/>
                </a:ext>
              </a:extLst>
            </p:cNvPr>
            <p:cNvSpPr/>
            <p:nvPr/>
          </p:nvSpPr>
          <p:spPr>
            <a:xfrm>
              <a:off x="7588665" y="2956008"/>
              <a:ext cx="675701" cy="67570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2039F88-C1C2-A644-B0A4-E8E9CFFD524E}"/>
                </a:ext>
              </a:extLst>
            </p:cNvPr>
            <p:cNvSpPr/>
            <p:nvPr/>
          </p:nvSpPr>
          <p:spPr>
            <a:xfrm>
              <a:off x="7588665" y="3916121"/>
              <a:ext cx="675701" cy="675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ïŝlídè">
              <a:extLst>
                <a:ext uri="{FF2B5EF4-FFF2-40B4-BE49-F238E27FC236}">
                  <a16:creationId xmlns:a16="http://schemas.microsoft.com/office/drawing/2014/main" id="{F3B29605-9B05-D94A-993E-0FCF85C579FF}"/>
                </a:ext>
              </a:extLst>
            </p:cNvPr>
            <p:cNvSpPr>
              <a:spLocks/>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îṧ1ide">
              <a:extLst>
                <a:ext uri="{FF2B5EF4-FFF2-40B4-BE49-F238E27FC236}">
                  <a16:creationId xmlns:a16="http://schemas.microsoft.com/office/drawing/2014/main" id="{62CA3841-4B52-EB48-B31C-52C421A789AC}"/>
                </a:ext>
              </a:extLst>
            </p:cNvPr>
            <p:cNvSpPr>
              <a:spLocks/>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iṩļîḑè">
              <a:extLst>
                <a:ext uri="{FF2B5EF4-FFF2-40B4-BE49-F238E27FC236}">
                  <a16:creationId xmlns:a16="http://schemas.microsoft.com/office/drawing/2014/main" id="{5EFCD7A8-45D4-264A-A141-6BD33F4A3D74}"/>
                </a:ext>
              </a:extLst>
            </p:cNvPr>
            <p:cNvSpPr>
              <a:spLocks/>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3" name="íṣḻide">
              <a:extLst>
                <a:ext uri="{FF2B5EF4-FFF2-40B4-BE49-F238E27FC236}">
                  <a16:creationId xmlns:a16="http://schemas.microsoft.com/office/drawing/2014/main" id="{DF744272-73E4-E242-84F6-3AD1806C489F}"/>
                </a:ext>
              </a:extLst>
            </p:cNvPr>
            <p:cNvSpPr>
              <a:spLocks/>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24" name="组合 23">
            <a:extLst>
              <a:ext uri="{FF2B5EF4-FFF2-40B4-BE49-F238E27FC236}">
                <a16:creationId xmlns:a16="http://schemas.microsoft.com/office/drawing/2014/main" id="{0A4C6B21-6B0A-B74E-83A8-4E1A59A61DED}"/>
              </a:ext>
            </a:extLst>
          </p:cNvPr>
          <p:cNvGrpSpPr/>
          <p:nvPr/>
        </p:nvGrpSpPr>
        <p:grpSpPr>
          <a:xfrm>
            <a:off x="6654304" y="2917452"/>
            <a:ext cx="3350294" cy="1185696"/>
            <a:chOff x="1005317" y="2349127"/>
            <a:chExt cx="3350294" cy="1185696"/>
          </a:xfrm>
        </p:grpSpPr>
        <p:sp>
          <p:nvSpPr>
            <p:cNvPr id="25" name="文本框 24">
              <a:extLst>
                <a:ext uri="{FF2B5EF4-FFF2-40B4-BE49-F238E27FC236}">
                  <a16:creationId xmlns:a16="http://schemas.microsoft.com/office/drawing/2014/main" id="{F0B17402-6CB4-BC40-AE80-D8D5E0F6D20D}"/>
                </a:ext>
              </a:extLst>
            </p:cNvPr>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海森堡测不准原理</a:t>
              </a:r>
            </a:p>
          </p:txBody>
        </p:sp>
        <p:sp>
          <p:nvSpPr>
            <p:cNvPr id="26" name="文本框 25">
              <a:extLst>
                <a:ext uri="{FF2B5EF4-FFF2-40B4-BE49-F238E27FC236}">
                  <a16:creationId xmlns:a16="http://schemas.microsoft.com/office/drawing/2014/main" id="{6C356390-AA05-5141-94CD-1EED13A1D697}"/>
                </a:ext>
              </a:extLst>
            </p:cNvPr>
            <p:cNvSpPr txBox="1"/>
            <p:nvPr/>
          </p:nvSpPr>
          <p:spPr>
            <a:xfrm>
              <a:off x="1005317" y="2826937"/>
              <a:ext cx="3350294" cy="70788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tx1">
                      <a:lumMod val="50000"/>
                      <a:lumOff val="50000"/>
                    </a:schemeClr>
                  </a:solidFill>
                  <a:latin typeface="Century Gothic" panose="020B0502020202020204" pitchFamily="34" charset="0"/>
                  <a:ea typeface="+mj-ea"/>
                </a:rPr>
                <a:t>观测会影响量子，因此</a:t>
              </a:r>
              <a:r>
                <a:rPr lang="zh-CN" altLang="en-US" sz="1200" dirty="0">
                  <a:solidFill>
                    <a:schemeClr val="bg1">
                      <a:lumMod val="50000"/>
                    </a:schemeClr>
                  </a:solidFill>
                  <a:latin typeface="+mn-ea"/>
                </a:rPr>
                <a:t>对于一个量子的两个物理量（光子的位置和偏振方向），不可能同时具有确定的测量值</a:t>
              </a:r>
              <a:endParaRPr lang="en-US" altLang="zh-CN" sz="1200" dirty="0">
                <a:solidFill>
                  <a:schemeClr val="bg1">
                    <a:lumMod val="50000"/>
                  </a:schemeClr>
                </a:solidFill>
                <a:latin typeface="+mn-ea"/>
              </a:endParaRPr>
            </a:p>
          </p:txBody>
        </p:sp>
      </p:grpSp>
      <p:grpSp>
        <p:nvGrpSpPr>
          <p:cNvPr id="27" name="组合 26">
            <a:extLst>
              <a:ext uri="{FF2B5EF4-FFF2-40B4-BE49-F238E27FC236}">
                <a16:creationId xmlns:a16="http://schemas.microsoft.com/office/drawing/2014/main" id="{230B44A3-8F08-F34D-9065-ACF244D38F55}"/>
              </a:ext>
            </a:extLst>
          </p:cNvPr>
          <p:cNvGrpSpPr/>
          <p:nvPr/>
        </p:nvGrpSpPr>
        <p:grpSpPr>
          <a:xfrm>
            <a:off x="2382966" y="3864574"/>
            <a:ext cx="3350294" cy="1219628"/>
            <a:chOff x="2387480" y="2349127"/>
            <a:chExt cx="3350294" cy="1219628"/>
          </a:xfrm>
        </p:grpSpPr>
        <p:sp>
          <p:nvSpPr>
            <p:cNvPr id="28" name="文本框 27">
              <a:extLst>
                <a:ext uri="{FF2B5EF4-FFF2-40B4-BE49-F238E27FC236}">
                  <a16:creationId xmlns:a16="http://schemas.microsoft.com/office/drawing/2014/main" id="{82324D53-60CA-B042-916E-D240423C1CAD}"/>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量子纠缠</a:t>
              </a:r>
            </a:p>
          </p:txBody>
        </p:sp>
        <p:sp>
          <p:nvSpPr>
            <p:cNvPr id="29" name="文本框 28">
              <a:extLst>
                <a:ext uri="{FF2B5EF4-FFF2-40B4-BE49-F238E27FC236}">
                  <a16:creationId xmlns:a16="http://schemas.microsoft.com/office/drawing/2014/main" id="{0DA694F4-99F2-5248-B3D0-796AE1C794F7}"/>
                </a:ext>
              </a:extLst>
            </p:cNvPr>
            <p:cNvSpPr txBox="1"/>
            <p:nvPr/>
          </p:nvSpPr>
          <p:spPr>
            <a:xfrm>
              <a:off x="2387480" y="2862600"/>
              <a:ext cx="3350294" cy="7061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50000"/>
                    </a:schemeClr>
                  </a:solidFill>
                </a:rPr>
                <a:t>对于由多个粒子组成的系统，其每个粒子的状态往往无法被分离出来，即量子之间的状态会相互影响</a:t>
              </a:r>
              <a:endParaRPr lang="en-US" altLang="zh-CN" sz="1000" dirty="0">
                <a:solidFill>
                  <a:schemeClr val="bg1">
                    <a:lumMod val="50000"/>
                  </a:schemeClr>
                </a:solidFill>
                <a:latin typeface="Century Gothic" panose="020B0502020202020204" pitchFamily="34" charset="0"/>
                <a:ea typeface="+mj-ea"/>
              </a:endParaRPr>
            </a:p>
          </p:txBody>
        </p:sp>
      </p:grpSp>
      <p:grpSp>
        <p:nvGrpSpPr>
          <p:cNvPr id="30" name="组合 29">
            <a:extLst>
              <a:ext uri="{FF2B5EF4-FFF2-40B4-BE49-F238E27FC236}">
                <a16:creationId xmlns:a16="http://schemas.microsoft.com/office/drawing/2014/main" id="{5991F3E1-7205-2046-8E7A-019C09C269D0}"/>
              </a:ext>
            </a:extLst>
          </p:cNvPr>
          <p:cNvGrpSpPr/>
          <p:nvPr/>
        </p:nvGrpSpPr>
        <p:grpSpPr>
          <a:xfrm>
            <a:off x="1537206" y="1931827"/>
            <a:ext cx="3350294" cy="775506"/>
            <a:chOff x="1541720" y="2349127"/>
            <a:chExt cx="3350294" cy="775506"/>
          </a:xfrm>
        </p:grpSpPr>
        <p:sp>
          <p:nvSpPr>
            <p:cNvPr id="31" name="文本框 30">
              <a:extLst>
                <a:ext uri="{FF2B5EF4-FFF2-40B4-BE49-F238E27FC236}">
                  <a16:creationId xmlns:a16="http://schemas.microsoft.com/office/drawing/2014/main" id="{71924505-A6A0-914E-83F4-6FC2D5C964F8}"/>
                </a:ext>
              </a:extLst>
            </p:cNvPr>
            <p:cNvSpPr txBox="1"/>
            <p:nvPr/>
          </p:nvSpPr>
          <p:spPr>
            <a:xfrm>
              <a:off x="2758233"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量子态叠加原理</a:t>
              </a:r>
            </a:p>
          </p:txBody>
        </p:sp>
        <p:sp>
          <p:nvSpPr>
            <p:cNvPr id="32" name="文本框 31">
              <a:extLst>
                <a:ext uri="{FF2B5EF4-FFF2-40B4-BE49-F238E27FC236}">
                  <a16:creationId xmlns:a16="http://schemas.microsoft.com/office/drawing/2014/main" id="{0A21DDC7-CDA6-414D-8DFE-CA2C59D4CE5D}"/>
                </a:ext>
              </a:extLst>
            </p:cNvPr>
            <p:cNvSpPr txBox="1"/>
            <p:nvPr/>
          </p:nvSpPr>
          <p:spPr>
            <a:xfrm>
              <a:off x="1541720" y="2801981"/>
              <a:ext cx="3350294" cy="32265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l-GR" altLang="zh-CN" sz="1400" dirty="0">
                  <a:solidFill>
                    <a:schemeClr val="bg1">
                      <a:lumMod val="50000"/>
                    </a:schemeClr>
                  </a:solidFill>
                  <a:latin typeface="+mn-ea"/>
                </a:rPr>
                <a:t>|ψ⟩=|0⟩+|1⟩</a:t>
              </a:r>
              <a:endParaRPr lang="en-US" altLang="zh-CN" sz="1050" dirty="0">
                <a:solidFill>
                  <a:schemeClr val="bg1">
                    <a:lumMod val="50000"/>
                  </a:schemeClr>
                </a:solidFill>
                <a:latin typeface="+mn-ea"/>
              </a:endParaRPr>
            </a:p>
          </p:txBody>
        </p:sp>
      </p:grpSp>
    </p:spTree>
    <p:extLst>
      <p:ext uri="{BB962C8B-B14F-4D97-AF65-F5344CB8AC3E}">
        <p14:creationId xmlns:p14="http://schemas.microsoft.com/office/powerpoint/2010/main" val="921086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6</a:t>
            </a:fld>
            <a:endParaRPr lang="zh-CN" altLang="en-US" dirty="0"/>
          </a:p>
        </p:txBody>
      </p:sp>
      <p:sp>
        <p:nvSpPr>
          <p:cNvPr id="12" name="矩形 11">
            <a:extLst>
              <a:ext uri="{FF2B5EF4-FFF2-40B4-BE49-F238E27FC236}">
                <a16:creationId xmlns:a16="http://schemas.microsoft.com/office/drawing/2014/main" id="{4C7D1922-EDE0-BD46-B7FB-BF96CEAEAF86}"/>
              </a:ext>
            </a:extLst>
          </p:cNvPr>
          <p:cNvSpPr/>
          <p:nvPr/>
        </p:nvSpPr>
        <p:spPr>
          <a:xfrm>
            <a:off x="1258206" y="1677496"/>
            <a:ext cx="9040738" cy="2308324"/>
          </a:xfrm>
          <a:prstGeom prst="rect">
            <a:avLst/>
          </a:prstGeom>
        </p:spPr>
        <p:txBody>
          <a:bodyPr wrap="square">
            <a:spAutoFit/>
          </a:bodyPr>
          <a:lstStyle/>
          <a:p>
            <a:pPr>
              <a:buFont typeface="Arial" panose="020B0604020202020204" pitchFamily="34" charset="0"/>
              <a:buChar char="•"/>
            </a:pPr>
            <a:r>
              <a:rPr lang="zh-CN" altLang="en-US" dirty="0">
                <a:solidFill>
                  <a:srgbClr val="24292E"/>
                </a:solidFill>
                <a:latin typeface="-apple-system"/>
              </a:rPr>
              <a:t>   量子计算机使用的是量子比特（</a:t>
            </a:r>
            <a:r>
              <a:rPr lang="en" altLang="zh-CN" dirty="0">
                <a:solidFill>
                  <a:srgbClr val="24292E"/>
                </a:solidFill>
                <a:latin typeface="-apple-system"/>
              </a:rPr>
              <a:t>qubit</a:t>
            </a:r>
            <a:r>
              <a:rPr lang="zh-CN" altLang="en-US" dirty="0">
                <a:solidFill>
                  <a:srgbClr val="24292E"/>
                </a:solidFill>
                <a:latin typeface="-apple-system"/>
              </a:rPr>
              <a:t>），量子计算机能秒杀传统计算机得益于两个独特的量子效应：量子叠加和量子纠缠。</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量子叠加能够让一个量子比特同时具备</a:t>
            </a:r>
            <a:r>
              <a:rPr lang="en-US" altLang="zh-CN" dirty="0">
                <a:solidFill>
                  <a:srgbClr val="24292E"/>
                </a:solidFill>
                <a:latin typeface="-apple-system"/>
              </a:rPr>
              <a:t>0</a:t>
            </a:r>
            <a:r>
              <a:rPr lang="zh-CN" altLang="en-US" dirty="0">
                <a:solidFill>
                  <a:srgbClr val="24292E"/>
                </a:solidFill>
                <a:latin typeface="-apple-system"/>
              </a:rPr>
              <a:t>和</a:t>
            </a:r>
            <a:r>
              <a:rPr lang="en-US" altLang="zh-CN" dirty="0">
                <a:solidFill>
                  <a:srgbClr val="24292E"/>
                </a:solidFill>
                <a:latin typeface="-apple-system"/>
              </a:rPr>
              <a:t>1</a:t>
            </a:r>
            <a:r>
              <a:rPr lang="zh-CN" altLang="en-US" dirty="0">
                <a:solidFill>
                  <a:srgbClr val="24292E"/>
                </a:solidFill>
                <a:latin typeface="-apple-system"/>
              </a:rPr>
              <a:t>的两种状态</a:t>
            </a:r>
            <a:br>
              <a:rPr lang="zh-CN" altLang="en-US" dirty="0">
                <a:solidFill>
                  <a:srgbClr val="24292E"/>
                </a:solidFill>
                <a:latin typeface="-apple-system"/>
              </a:rPr>
            </a:b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量子纠缠能让一个量子比特与空间上独立的其他量子比特共享自身状态，创造出一种超级叠加，实现量子并行计算，其计算能力可随着量子比特位数的增加呈指数增长。</a:t>
            </a:r>
            <a:endParaRPr lang="zh-CN" altLang="en-US" b="0" i="0" u="none" strike="noStrike" dirty="0">
              <a:solidFill>
                <a:srgbClr val="24292E"/>
              </a:solidFill>
              <a:effectLst/>
              <a:latin typeface="-apple-system"/>
            </a:endParaRPr>
          </a:p>
        </p:txBody>
      </p:sp>
      <p:sp>
        <p:nvSpPr>
          <p:cNvPr id="13" name="矩形 12">
            <a:extLst>
              <a:ext uri="{FF2B5EF4-FFF2-40B4-BE49-F238E27FC236}">
                <a16:creationId xmlns:a16="http://schemas.microsoft.com/office/drawing/2014/main" id="{B62A55AF-B27B-E942-B20C-AC6836A57ACD}"/>
              </a:ext>
            </a:extLst>
          </p:cNvPr>
          <p:cNvSpPr/>
          <p:nvPr/>
        </p:nvSpPr>
        <p:spPr>
          <a:xfrm>
            <a:off x="5204570" y="4545716"/>
            <a:ext cx="1782860" cy="1569660"/>
          </a:xfrm>
          <a:prstGeom prst="rect">
            <a:avLst/>
          </a:prstGeom>
          <a:noFill/>
        </p:spPr>
        <p:txBody>
          <a:bodyPr wrap="none" lIns="91440" tIns="45720" rIns="91440" bIns="45720">
            <a:spAutoFit/>
          </a:bodyPr>
          <a:lstStyle/>
          <a:p>
            <a:pPr algn="ctr"/>
            <a:r>
              <a:rPr lang="en-US" altLang="zh-CN" sz="9600" b="1" dirty="0">
                <a:ln w="22225">
                  <a:solidFill>
                    <a:schemeClr val="accent2"/>
                  </a:solidFill>
                  <a:prstDash val="solid"/>
                </a:ln>
                <a:solidFill>
                  <a:schemeClr val="accent2">
                    <a:lumMod val="40000"/>
                    <a:lumOff val="60000"/>
                  </a:schemeClr>
                </a:solidFill>
              </a:rPr>
              <a:t>2</a:t>
            </a:r>
            <a:r>
              <a:rPr lang="en-US" altLang="zh-CN" sz="9600" b="1" baseline="30000" dirty="0">
                <a:ln w="22225">
                  <a:solidFill>
                    <a:schemeClr val="accent2"/>
                  </a:solidFill>
                  <a:prstDash val="solid"/>
                </a:ln>
                <a:solidFill>
                  <a:schemeClr val="accent2">
                    <a:lumMod val="40000"/>
                    <a:lumOff val="60000"/>
                  </a:schemeClr>
                </a:solidFill>
              </a:rPr>
              <a:t>20</a:t>
            </a:r>
            <a:endParaRPr lang="zh-CN" altLang="en-US" sz="49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178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4198105" cy="523219"/>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量子密码</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7</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763943" y="3044279"/>
            <a:ext cx="4664114"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偏振</a:t>
            </a:r>
            <a:r>
              <a:rPr lang="en-US" altLang="zh-CN" sz="4400" dirty="0"/>
              <a:t>&amp;</a:t>
            </a:r>
            <a:r>
              <a:rPr lang="zh-CN" altLang="en-US" sz="4400" dirty="0"/>
              <a:t>偏振片</a:t>
            </a:r>
          </a:p>
        </p:txBody>
      </p:sp>
    </p:spTree>
    <p:extLst>
      <p:ext uri="{BB962C8B-B14F-4D97-AF65-F5344CB8AC3E}">
        <p14:creationId xmlns:p14="http://schemas.microsoft.com/office/powerpoint/2010/main" val="2539672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7205943"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88161" y="2659559"/>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利用偏振表示</a:t>
            </a:r>
            <a:r>
              <a:rPr lang="en-US" altLang="zh-CN" sz="4400" dirty="0"/>
              <a:t>0</a:t>
            </a:r>
            <a:r>
              <a:rPr lang="zh-CN" altLang="en-US" sz="4400" dirty="0"/>
              <a:t>、</a:t>
            </a:r>
            <a:r>
              <a:rPr lang="en-US" altLang="zh-CN" sz="4400" dirty="0"/>
              <a:t>1</a:t>
            </a:r>
            <a:endParaRPr lang="zh-CN" altLang="en-US" sz="4400" dirty="0"/>
          </a:p>
        </p:txBody>
      </p:sp>
      <p:sp>
        <p:nvSpPr>
          <p:cNvPr id="13" name="文本框 12">
            <a:extLst>
              <a:ext uri="{FF2B5EF4-FFF2-40B4-BE49-F238E27FC236}">
                <a16:creationId xmlns:a16="http://schemas.microsoft.com/office/drawing/2014/main" id="{6A9955F3-5A71-9B4A-98F3-F39DBDEAB2CE}"/>
              </a:ext>
            </a:extLst>
          </p:cNvPr>
          <p:cNvSpPr txBox="1"/>
          <p:nvPr/>
        </p:nvSpPr>
        <p:spPr>
          <a:xfrm>
            <a:off x="3066215" y="3849159"/>
            <a:ext cx="6015677" cy="70788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sz="4000" b="0" dirty="0"/>
              <a:t>+</a:t>
            </a:r>
            <a:r>
              <a:rPr lang="zh-CN" altLang="en-US" sz="4000" b="0" dirty="0"/>
              <a:t>     </a:t>
            </a:r>
            <a:r>
              <a:rPr lang="en-US" altLang="zh-CN" sz="4000" b="0" dirty="0"/>
              <a:t>×</a:t>
            </a:r>
            <a:endParaRPr lang="zh-CN" altLang="en-US" sz="6000" dirty="0"/>
          </a:p>
        </p:txBody>
      </p:sp>
    </p:spTree>
    <p:extLst>
      <p:ext uri="{BB962C8B-B14F-4D97-AF65-F5344CB8AC3E}">
        <p14:creationId xmlns:p14="http://schemas.microsoft.com/office/powerpoint/2010/main" val="2402287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875949" y="479719"/>
              <a:ext cx="671941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rPr>
                <a:t>第一个量子密钥分配协议</a:t>
              </a:r>
              <a:r>
                <a:rPr lang="en-US" altLang="zh-CN" sz="2800" b="1" dirty="0">
                  <a:solidFill>
                    <a:schemeClr val="tx1">
                      <a:lumMod val="75000"/>
                      <a:lumOff val="25000"/>
                    </a:schemeClr>
                  </a:solidFill>
                  <a:latin typeface="Century Gothic" panose="020B0502020202020204" pitchFamily="34" charset="0"/>
                </a:rPr>
                <a:t>——bb84</a:t>
              </a:r>
              <a:r>
                <a:rPr lang="zh-CN" altLang="en-US" sz="2800" b="1" dirty="0">
                  <a:solidFill>
                    <a:schemeClr val="tx1">
                      <a:lumMod val="75000"/>
                      <a:lumOff val="25000"/>
                    </a:schemeClr>
                  </a:solidFill>
                  <a:latin typeface="Century Gothic" panose="020B0502020202020204" pitchFamily="34" charset="0"/>
                </a:rPr>
                <a:t>协议</a:t>
              </a:r>
            </a:p>
          </p:txBody>
        </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pPr/>
              <a:t>9</a:t>
            </a:fld>
            <a:endParaRPr lang="zh-CN" altLang="en-US" dirty="0"/>
          </a:p>
        </p:txBody>
      </p:sp>
      <p:sp>
        <p:nvSpPr>
          <p:cNvPr id="12" name="文本框 11">
            <a:extLst>
              <a:ext uri="{FF2B5EF4-FFF2-40B4-BE49-F238E27FC236}">
                <a16:creationId xmlns:a16="http://schemas.microsoft.com/office/drawing/2014/main" id="{33ED5575-CCBA-E342-8EF3-50A94AD64F1A}"/>
              </a:ext>
            </a:extLst>
          </p:cNvPr>
          <p:cNvSpPr txBox="1"/>
          <p:nvPr/>
        </p:nvSpPr>
        <p:spPr>
          <a:xfrm>
            <a:off x="3066215" y="2871432"/>
            <a:ext cx="6015677"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sz="4400" dirty="0"/>
              <a:t>加密过程</a:t>
            </a:r>
          </a:p>
        </p:txBody>
      </p:sp>
    </p:spTree>
    <p:extLst>
      <p:ext uri="{BB962C8B-B14F-4D97-AF65-F5344CB8AC3E}">
        <p14:creationId xmlns:p14="http://schemas.microsoft.com/office/powerpoint/2010/main" val="2995161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c0bbf6ee-5302-48d3-9896-179f06b8a4b6"/>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872</TotalTime>
  <Words>2620</Words>
  <Application>Microsoft Macintosh PowerPoint</Application>
  <PresentationFormat>宽屏</PresentationFormat>
  <Paragraphs>190</Paragraphs>
  <Slides>23</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-apple-system</vt:lpstr>
      <vt:lpstr>等线</vt:lpstr>
      <vt:lpstr>经典综艺体简</vt:lpstr>
      <vt:lpstr>Microsoft YaHei</vt:lpstr>
      <vt:lpstr>Microsoft YaHei</vt:lpstr>
      <vt:lpstr>PingFang SC</vt:lpstr>
      <vt:lpstr>Agency FB</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Romanov TS</cp:lastModifiedBy>
  <cp:revision>104</cp:revision>
  <dcterms:created xsi:type="dcterms:W3CDTF">2017-08-18T03:02:00Z</dcterms:created>
  <dcterms:modified xsi:type="dcterms:W3CDTF">2019-12-20T07:42:50Z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